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  <p:sldMasterId id="2147483677" r:id="rId2"/>
  </p:sldMasterIdLst>
  <p:notesMasterIdLst>
    <p:notesMasterId r:id="rId39"/>
  </p:notesMasterIdLst>
  <p:handoutMasterIdLst>
    <p:handoutMasterId r:id="rId40"/>
  </p:handoutMasterIdLst>
  <p:sldIdLst>
    <p:sldId id="256" r:id="rId3"/>
    <p:sldId id="281" r:id="rId4"/>
    <p:sldId id="285" r:id="rId5"/>
    <p:sldId id="286" r:id="rId6"/>
    <p:sldId id="287" r:id="rId7"/>
    <p:sldId id="288" r:id="rId8"/>
    <p:sldId id="283" r:id="rId9"/>
    <p:sldId id="289" r:id="rId10"/>
    <p:sldId id="290" r:id="rId11"/>
    <p:sldId id="311" r:id="rId12"/>
    <p:sldId id="312" r:id="rId13"/>
    <p:sldId id="291" r:id="rId14"/>
    <p:sldId id="299" r:id="rId15"/>
    <p:sldId id="292" r:id="rId16"/>
    <p:sldId id="298" r:id="rId17"/>
    <p:sldId id="294" r:id="rId18"/>
    <p:sldId id="293" r:id="rId19"/>
    <p:sldId id="295" r:id="rId20"/>
    <p:sldId id="296" r:id="rId21"/>
    <p:sldId id="297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82275" autoAdjust="0"/>
  </p:normalViewPr>
  <p:slideViewPr>
    <p:cSldViewPr snapToGrid="0">
      <p:cViewPr>
        <p:scale>
          <a:sx n="64" d="100"/>
          <a:sy n="64" d="100"/>
        </p:scale>
        <p:origin x="-1596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-20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CB6FA2-D51B-4743-B473-62C4720408C8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3C06122-7A28-45EC-A905-DEC7118CA6E4}">
      <dgm:prSet phldrT="[文字]"/>
      <dgm:spPr/>
      <dgm:t>
        <a:bodyPr/>
        <a:lstStyle/>
        <a:p>
          <a:r>
            <a:rPr lang="zh-TW" altLang="en-US" dirty="0" smtClean="0"/>
            <a:t>油</a:t>
          </a:r>
          <a:endParaRPr lang="zh-TW" altLang="en-US" dirty="0"/>
        </a:p>
      </dgm:t>
    </dgm:pt>
    <dgm:pt modelId="{DF3EB5A0-FEE0-46F0-BC0E-FE0C04D8CE9A}" type="parTrans" cxnId="{F020E39A-DC98-409F-AF77-B3DB2F5A56F4}">
      <dgm:prSet/>
      <dgm:spPr/>
      <dgm:t>
        <a:bodyPr/>
        <a:lstStyle/>
        <a:p>
          <a:endParaRPr lang="zh-TW" altLang="en-US"/>
        </a:p>
      </dgm:t>
    </dgm:pt>
    <dgm:pt modelId="{D03749D7-06DB-4139-839D-98181228F8E2}" type="sibTrans" cxnId="{F020E39A-DC98-409F-AF77-B3DB2F5A56F4}">
      <dgm:prSet/>
      <dgm:spPr/>
      <dgm:t>
        <a:bodyPr/>
        <a:lstStyle/>
        <a:p>
          <a:endParaRPr lang="zh-TW" altLang="en-US"/>
        </a:p>
      </dgm:t>
    </dgm:pt>
    <dgm:pt modelId="{1EBAFB42-9B66-41BD-982E-17308ACDC343}">
      <dgm:prSet phldrT="[文字]"/>
      <dgm:spPr/>
      <dgm:t>
        <a:bodyPr/>
        <a:lstStyle/>
        <a:p>
          <a:r>
            <a:rPr lang="zh-TW" altLang="en-US" dirty="0" smtClean="0"/>
            <a:t>水</a:t>
          </a:r>
          <a:endParaRPr lang="zh-TW" altLang="en-US" dirty="0"/>
        </a:p>
      </dgm:t>
    </dgm:pt>
    <dgm:pt modelId="{2D25AA19-40BC-4627-9FBD-D82D10E5329D}" type="parTrans" cxnId="{114D85EF-2700-4918-8D49-6939EEF3CA0A}">
      <dgm:prSet/>
      <dgm:spPr/>
      <dgm:t>
        <a:bodyPr/>
        <a:lstStyle/>
        <a:p>
          <a:endParaRPr lang="zh-TW" altLang="en-US"/>
        </a:p>
      </dgm:t>
    </dgm:pt>
    <dgm:pt modelId="{9038D936-4EA8-48A9-98D6-DF985F527D08}" type="sibTrans" cxnId="{114D85EF-2700-4918-8D49-6939EEF3CA0A}">
      <dgm:prSet/>
      <dgm:spPr/>
      <dgm:t>
        <a:bodyPr/>
        <a:lstStyle/>
        <a:p>
          <a:endParaRPr lang="zh-TW" altLang="en-US"/>
        </a:p>
      </dgm:t>
    </dgm:pt>
    <dgm:pt modelId="{03DEABD7-F96C-41EB-9B00-692E8107D71A}">
      <dgm:prSet phldrT="[文字]"/>
      <dgm:spPr/>
      <dgm:t>
        <a:bodyPr/>
        <a:lstStyle/>
        <a:p>
          <a:r>
            <a:rPr lang="zh-TW" altLang="en-US" dirty="0" smtClean="0"/>
            <a:t>鹼</a:t>
          </a:r>
          <a:endParaRPr lang="zh-TW" altLang="en-US" dirty="0"/>
        </a:p>
      </dgm:t>
    </dgm:pt>
    <dgm:pt modelId="{FA5B973C-96B2-4642-98F7-1268F7FC1D59}" type="parTrans" cxnId="{DDEB3B7D-8153-4400-AB36-82145DC7DA03}">
      <dgm:prSet/>
      <dgm:spPr/>
      <dgm:t>
        <a:bodyPr/>
        <a:lstStyle/>
        <a:p>
          <a:endParaRPr lang="zh-TW" altLang="en-US"/>
        </a:p>
      </dgm:t>
    </dgm:pt>
    <dgm:pt modelId="{81FCAD86-B89B-433F-8EC0-83F20894C2B7}" type="sibTrans" cxnId="{DDEB3B7D-8153-4400-AB36-82145DC7DA03}">
      <dgm:prSet/>
      <dgm:spPr/>
      <dgm:t>
        <a:bodyPr/>
        <a:lstStyle/>
        <a:p>
          <a:endParaRPr lang="zh-TW" altLang="en-US"/>
        </a:p>
      </dgm:t>
    </dgm:pt>
    <dgm:pt modelId="{7A416661-961A-401F-BE36-021A3314C768}">
      <dgm:prSet phldrT="[文字]"/>
      <dgm:spPr/>
      <dgm:t>
        <a:bodyPr/>
        <a:lstStyle/>
        <a:p>
          <a:r>
            <a:rPr lang="zh-TW" altLang="en-US" dirty="0" smtClean="0"/>
            <a:t>手工皂</a:t>
          </a:r>
          <a:endParaRPr lang="zh-TW" altLang="en-US" dirty="0"/>
        </a:p>
      </dgm:t>
    </dgm:pt>
    <dgm:pt modelId="{A30EC970-F2E9-4C98-B6F9-3A3733A94E88}" type="parTrans" cxnId="{9DDD93AF-F325-4B58-ABEE-F3BE029E35A6}">
      <dgm:prSet/>
      <dgm:spPr/>
      <dgm:t>
        <a:bodyPr/>
        <a:lstStyle/>
        <a:p>
          <a:endParaRPr lang="zh-TW" altLang="en-US"/>
        </a:p>
      </dgm:t>
    </dgm:pt>
    <dgm:pt modelId="{E3475F74-A794-49BA-B8C7-1C95A92E7667}" type="sibTrans" cxnId="{9DDD93AF-F325-4B58-ABEE-F3BE029E35A6}">
      <dgm:prSet/>
      <dgm:spPr/>
      <dgm:t>
        <a:bodyPr/>
        <a:lstStyle/>
        <a:p>
          <a:endParaRPr lang="zh-TW" altLang="en-US"/>
        </a:p>
      </dgm:t>
    </dgm:pt>
    <dgm:pt modelId="{C9FE9BF7-E3E4-4613-AF56-5133747D9E79}" type="pres">
      <dgm:prSet presAssocID="{32CB6FA2-D51B-4743-B473-62C4720408C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B668D12-5703-44E0-A49E-8D9CE558E290}" type="pres">
      <dgm:prSet presAssocID="{03C06122-7A28-45EC-A905-DEC7118CA6E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04199D2-CC9F-40C9-86B0-2A9AEB4F369E}" type="pres">
      <dgm:prSet presAssocID="{D03749D7-06DB-4139-839D-98181228F8E2}" presName="spacerL" presStyleCnt="0"/>
      <dgm:spPr/>
    </dgm:pt>
    <dgm:pt modelId="{52838FD9-8C1A-4772-9544-18428AA1AFCA}" type="pres">
      <dgm:prSet presAssocID="{D03749D7-06DB-4139-839D-98181228F8E2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CBE077E5-C12C-401B-B555-CC6D6B625AAA}" type="pres">
      <dgm:prSet presAssocID="{D03749D7-06DB-4139-839D-98181228F8E2}" presName="spacerR" presStyleCnt="0"/>
      <dgm:spPr/>
    </dgm:pt>
    <dgm:pt modelId="{78C330A7-0A95-4CE6-8AEA-2F248E7E1754}" type="pres">
      <dgm:prSet presAssocID="{1EBAFB42-9B66-41BD-982E-17308ACDC3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ABA6A7D-042D-472A-B6CF-50B84BA916DA}" type="pres">
      <dgm:prSet presAssocID="{9038D936-4EA8-48A9-98D6-DF985F527D08}" presName="spacerL" presStyleCnt="0"/>
      <dgm:spPr/>
    </dgm:pt>
    <dgm:pt modelId="{54A1F7E9-33B1-49E4-AF21-7E2C2B106E9E}" type="pres">
      <dgm:prSet presAssocID="{9038D936-4EA8-48A9-98D6-DF985F527D08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DED7F370-CF74-48CA-979B-9BDD3014F9C6}" type="pres">
      <dgm:prSet presAssocID="{9038D936-4EA8-48A9-98D6-DF985F527D08}" presName="spacerR" presStyleCnt="0"/>
      <dgm:spPr/>
    </dgm:pt>
    <dgm:pt modelId="{E738F7F9-B878-40CF-986D-236C37E95827}" type="pres">
      <dgm:prSet presAssocID="{03DEABD7-F96C-41EB-9B00-692E8107D71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99110F-CD9D-40D9-8190-B277977A0CC8}" type="pres">
      <dgm:prSet presAssocID="{81FCAD86-B89B-433F-8EC0-83F20894C2B7}" presName="spacerL" presStyleCnt="0"/>
      <dgm:spPr/>
    </dgm:pt>
    <dgm:pt modelId="{4319DB82-3F9C-4BBA-8F25-5F62FF855FEA}" type="pres">
      <dgm:prSet presAssocID="{81FCAD86-B89B-433F-8EC0-83F20894C2B7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977520F8-513B-48FA-A083-DDEC8AC14976}" type="pres">
      <dgm:prSet presAssocID="{81FCAD86-B89B-433F-8EC0-83F20894C2B7}" presName="spacerR" presStyleCnt="0"/>
      <dgm:spPr/>
    </dgm:pt>
    <dgm:pt modelId="{913DD001-6448-4080-AE0A-09DAE92F04C5}" type="pres">
      <dgm:prSet presAssocID="{7A416661-961A-401F-BE36-021A3314C76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C87424A-EAE8-4159-B008-8CE74B44168F}" type="presOf" srcId="{7A416661-961A-401F-BE36-021A3314C768}" destId="{913DD001-6448-4080-AE0A-09DAE92F04C5}" srcOrd="0" destOrd="0" presId="urn:microsoft.com/office/officeart/2005/8/layout/equation1"/>
    <dgm:cxn modelId="{AE739928-3E84-4EFA-BD79-ED5B7DC4B56A}" type="presOf" srcId="{32CB6FA2-D51B-4743-B473-62C4720408C8}" destId="{C9FE9BF7-E3E4-4613-AF56-5133747D9E79}" srcOrd="0" destOrd="0" presId="urn:microsoft.com/office/officeart/2005/8/layout/equation1"/>
    <dgm:cxn modelId="{C115FC82-1A6F-48D5-82CB-F9CF0111C73D}" type="presOf" srcId="{9038D936-4EA8-48A9-98D6-DF985F527D08}" destId="{54A1F7E9-33B1-49E4-AF21-7E2C2B106E9E}" srcOrd="0" destOrd="0" presId="urn:microsoft.com/office/officeart/2005/8/layout/equation1"/>
    <dgm:cxn modelId="{BD955B7C-6B31-4F01-8F1E-522A70FC85B2}" type="presOf" srcId="{D03749D7-06DB-4139-839D-98181228F8E2}" destId="{52838FD9-8C1A-4772-9544-18428AA1AFCA}" srcOrd="0" destOrd="0" presId="urn:microsoft.com/office/officeart/2005/8/layout/equation1"/>
    <dgm:cxn modelId="{F020E39A-DC98-409F-AF77-B3DB2F5A56F4}" srcId="{32CB6FA2-D51B-4743-B473-62C4720408C8}" destId="{03C06122-7A28-45EC-A905-DEC7118CA6E4}" srcOrd="0" destOrd="0" parTransId="{DF3EB5A0-FEE0-46F0-BC0E-FE0C04D8CE9A}" sibTransId="{D03749D7-06DB-4139-839D-98181228F8E2}"/>
    <dgm:cxn modelId="{114D85EF-2700-4918-8D49-6939EEF3CA0A}" srcId="{32CB6FA2-D51B-4743-B473-62C4720408C8}" destId="{1EBAFB42-9B66-41BD-982E-17308ACDC343}" srcOrd="1" destOrd="0" parTransId="{2D25AA19-40BC-4627-9FBD-D82D10E5329D}" sibTransId="{9038D936-4EA8-48A9-98D6-DF985F527D08}"/>
    <dgm:cxn modelId="{9DDD93AF-F325-4B58-ABEE-F3BE029E35A6}" srcId="{32CB6FA2-D51B-4743-B473-62C4720408C8}" destId="{7A416661-961A-401F-BE36-021A3314C768}" srcOrd="3" destOrd="0" parTransId="{A30EC970-F2E9-4C98-B6F9-3A3733A94E88}" sibTransId="{E3475F74-A794-49BA-B8C7-1C95A92E7667}"/>
    <dgm:cxn modelId="{D0BD2BCC-16F7-465E-9E7B-A49EBBBE16DD}" type="presOf" srcId="{81FCAD86-B89B-433F-8EC0-83F20894C2B7}" destId="{4319DB82-3F9C-4BBA-8F25-5F62FF855FEA}" srcOrd="0" destOrd="0" presId="urn:microsoft.com/office/officeart/2005/8/layout/equation1"/>
    <dgm:cxn modelId="{F7A7FBF6-74D0-461A-8F36-16507620CD91}" type="presOf" srcId="{1EBAFB42-9B66-41BD-982E-17308ACDC343}" destId="{78C330A7-0A95-4CE6-8AEA-2F248E7E1754}" srcOrd="0" destOrd="0" presId="urn:microsoft.com/office/officeart/2005/8/layout/equation1"/>
    <dgm:cxn modelId="{30B49350-2CB2-4E63-AA61-D409E858ACF4}" type="presOf" srcId="{03C06122-7A28-45EC-A905-DEC7118CA6E4}" destId="{4B668D12-5703-44E0-A49E-8D9CE558E290}" srcOrd="0" destOrd="0" presId="urn:microsoft.com/office/officeart/2005/8/layout/equation1"/>
    <dgm:cxn modelId="{DDEB3B7D-8153-4400-AB36-82145DC7DA03}" srcId="{32CB6FA2-D51B-4743-B473-62C4720408C8}" destId="{03DEABD7-F96C-41EB-9B00-692E8107D71A}" srcOrd="2" destOrd="0" parTransId="{FA5B973C-96B2-4642-98F7-1268F7FC1D59}" sibTransId="{81FCAD86-B89B-433F-8EC0-83F20894C2B7}"/>
    <dgm:cxn modelId="{F1861233-5F5B-4653-9022-061A51B6CBF3}" type="presOf" srcId="{03DEABD7-F96C-41EB-9B00-692E8107D71A}" destId="{E738F7F9-B878-40CF-986D-236C37E95827}" srcOrd="0" destOrd="0" presId="urn:microsoft.com/office/officeart/2005/8/layout/equation1"/>
    <dgm:cxn modelId="{4A2F3B4D-98F2-4027-BA8A-E0B256876CC0}" type="presParOf" srcId="{C9FE9BF7-E3E4-4613-AF56-5133747D9E79}" destId="{4B668D12-5703-44E0-A49E-8D9CE558E290}" srcOrd="0" destOrd="0" presId="urn:microsoft.com/office/officeart/2005/8/layout/equation1"/>
    <dgm:cxn modelId="{62B4CD3E-58FF-4628-8EA9-B389F77CC838}" type="presParOf" srcId="{C9FE9BF7-E3E4-4613-AF56-5133747D9E79}" destId="{604199D2-CC9F-40C9-86B0-2A9AEB4F369E}" srcOrd="1" destOrd="0" presId="urn:microsoft.com/office/officeart/2005/8/layout/equation1"/>
    <dgm:cxn modelId="{6CDF5212-81B1-4E76-8192-6DA1A336706E}" type="presParOf" srcId="{C9FE9BF7-E3E4-4613-AF56-5133747D9E79}" destId="{52838FD9-8C1A-4772-9544-18428AA1AFCA}" srcOrd="2" destOrd="0" presId="urn:microsoft.com/office/officeart/2005/8/layout/equation1"/>
    <dgm:cxn modelId="{353A73BA-B5FD-4A16-9069-699BEF8C90D7}" type="presParOf" srcId="{C9FE9BF7-E3E4-4613-AF56-5133747D9E79}" destId="{CBE077E5-C12C-401B-B555-CC6D6B625AAA}" srcOrd="3" destOrd="0" presId="urn:microsoft.com/office/officeart/2005/8/layout/equation1"/>
    <dgm:cxn modelId="{4AF45F8A-4844-4D53-A760-4F97127D3E6C}" type="presParOf" srcId="{C9FE9BF7-E3E4-4613-AF56-5133747D9E79}" destId="{78C330A7-0A95-4CE6-8AEA-2F248E7E1754}" srcOrd="4" destOrd="0" presId="urn:microsoft.com/office/officeart/2005/8/layout/equation1"/>
    <dgm:cxn modelId="{B238393B-89B1-4E55-87CC-3BE0B613F354}" type="presParOf" srcId="{C9FE9BF7-E3E4-4613-AF56-5133747D9E79}" destId="{DABA6A7D-042D-472A-B6CF-50B84BA916DA}" srcOrd="5" destOrd="0" presId="urn:microsoft.com/office/officeart/2005/8/layout/equation1"/>
    <dgm:cxn modelId="{2DCBF0F6-9C44-4DE1-AA32-E6E16CEF78D1}" type="presParOf" srcId="{C9FE9BF7-E3E4-4613-AF56-5133747D9E79}" destId="{54A1F7E9-33B1-49E4-AF21-7E2C2B106E9E}" srcOrd="6" destOrd="0" presId="urn:microsoft.com/office/officeart/2005/8/layout/equation1"/>
    <dgm:cxn modelId="{83C6FB69-4992-4943-ABFA-18D8C56B8C70}" type="presParOf" srcId="{C9FE9BF7-E3E4-4613-AF56-5133747D9E79}" destId="{DED7F370-CF74-48CA-979B-9BDD3014F9C6}" srcOrd="7" destOrd="0" presId="urn:microsoft.com/office/officeart/2005/8/layout/equation1"/>
    <dgm:cxn modelId="{956C4716-6624-4AA3-8465-F3276875CC82}" type="presParOf" srcId="{C9FE9BF7-E3E4-4613-AF56-5133747D9E79}" destId="{E738F7F9-B878-40CF-986D-236C37E95827}" srcOrd="8" destOrd="0" presId="urn:microsoft.com/office/officeart/2005/8/layout/equation1"/>
    <dgm:cxn modelId="{57506D11-D682-453C-BF1D-C52491399ADF}" type="presParOf" srcId="{C9FE9BF7-E3E4-4613-AF56-5133747D9E79}" destId="{3599110F-CD9D-40D9-8190-B277977A0CC8}" srcOrd="9" destOrd="0" presId="urn:microsoft.com/office/officeart/2005/8/layout/equation1"/>
    <dgm:cxn modelId="{249A2368-5844-4DF8-B2E0-D5249E7A0BB2}" type="presParOf" srcId="{C9FE9BF7-E3E4-4613-AF56-5133747D9E79}" destId="{4319DB82-3F9C-4BBA-8F25-5F62FF855FEA}" srcOrd="10" destOrd="0" presId="urn:microsoft.com/office/officeart/2005/8/layout/equation1"/>
    <dgm:cxn modelId="{807E46E1-3DF4-40F4-AC15-205051A799EE}" type="presParOf" srcId="{C9FE9BF7-E3E4-4613-AF56-5133747D9E79}" destId="{977520F8-513B-48FA-A083-DDEC8AC14976}" srcOrd="11" destOrd="0" presId="urn:microsoft.com/office/officeart/2005/8/layout/equation1"/>
    <dgm:cxn modelId="{F0F01409-19A7-460E-93A6-19CA689911C8}" type="presParOf" srcId="{C9FE9BF7-E3E4-4613-AF56-5133747D9E79}" destId="{913DD001-6448-4080-AE0A-09DAE92F04C5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68D12-5703-44E0-A49E-8D9CE558E290}">
      <dsp:nvSpPr>
        <dsp:cNvPr id="0" name=""/>
        <dsp:cNvSpPr/>
      </dsp:nvSpPr>
      <dsp:spPr>
        <a:xfrm>
          <a:off x="6047" y="1869313"/>
          <a:ext cx="1680039" cy="1680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/>
            <a:t>油</a:t>
          </a:r>
          <a:endParaRPr lang="zh-TW" altLang="en-US" sz="3600" kern="1200" dirty="0"/>
        </a:p>
      </dsp:txBody>
      <dsp:txXfrm>
        <a:off x="252083" y="2115349"/>
        <a:ext cx="1187967" cy="1187967"/>
      </dsp:txXfrm>
    </dsp:sp>
    <dsp:sp modelId="{52838FD9-8C1A-4772-9544-18428AA1AFCA}">
      <dsp:nvSpPr>
        <dsp:cNvPr id="0" name=""/>
        <dsp:cNvSpPr/>
      </dsp:nvSpPr>
      <dsp:spPr>
        <a:xfrm>
          <a:off x="1822505" y="2222122"/>
          <a:ext cx="974422" cy="97442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kern="1200"/>
        </a:p>
      </dsp:txBody>
      <dsp:txXfrm>
        <a:off x="1951665" y="2594741"/>
        <a:ext cx="716102" cy="229184"/>
      </dsp:txXfrm>
    </dsp:sp>
    <dsp:sp modelId="{78C330A7-0A95-4CE6-8AEA-2F248E7E1754}">
      <dsp:nvSpPr>
        <dsp:cNvPr id="0" name=""/>
        <dsp:cNvSpPr/>
      </dsp:nvSpPr>
      <dsp:spPr>
        <a:xfrm>
          <a:off x="2933348" y="1869313"/>
          <a:ext cx="1680039" cy="1680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/>
            <a:t>水</a:t>
          </a:r>
          <a:endParaRPr lang="zh-TW" altLang="en-US" sz="3600" kern="1200" dirty="0"/>
        </a:p>
      </dsp:txBody>
      <dsp:txXfrm>
        <a:off x="3179384" y="2115349"/>
        <a:ext cx="1187967" cy="1187967"/>
      </dsp:txXfrm>
    </dsp:sp>
    <dsp:sp modelId="{54A1F7E9-33B1-49E4-AF21-7E2C2B106E9E}">
      <dsp:nvSpPr>
        <dsp:cNvPr id="0" name=""/>
        <dsp:cNvSpPr/>
      </dsp:nvSpPr>
      <dsp:spPr>
        <a:xfrm>
          <a:off x="4749807" y="2222122"/>
          <a:ext cx="974422" cy="97442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kern="1200"/>
        </a:p>
      </dsp:txBody>
      <dsp:txXfrm>
        <a:off x="4878967" y="2594741"/>
        <a:ext cx="716102" cy="229184"/>
      </dsp:txXfrm>
    </dsp:sp>
    <dsp:sp modelId="{E738F7F9-B878-40CF-986D-236C37E95827}">
      <dsp:nvSpPr>
        <dsp:cNvPr id="0" name=""/>
        <dsp:cNvSpPr/>
      </dsp:nvSpPr>
      <dsp:spPr>
        <a:xfrm>
          <a:off x="5860649" y="1869313"/>
          <a:ext cx="1680039" cy="1680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/>
            <a:t>鹼</a:t>
          </a:r>
          <a:endParaRPr lang="zh-TW" altLang="en-US" sz="3600" kern="1200" dirty="0"/>
        </a:p>
      </dsp:txBody>
      <dsp:txXfrm>
        <a:off x="6106685" y="2115349"/>
        <a:ext cx="1187967" cy="1187967"/>
      </dsp:txXfrm>
    </dsp:sp>
    <dsp:sp modelId="{4319DB82-3F9C-4BBA-8F25-5F62FF855FEA}">
      <dsp:nvSpPr>
        <dsp:cNvPr id="0" name=""/>
        <dsp:cNvSpPr/>
      </dsp:nvSpPr>
      <dsp:spPr>
        <a:xfrm>
          <a:off x="7677108" y="2222122"/>
          <a:ext cx="974422" cy="974422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4100" kern="1200"/>
        </a:p>
      </dsp:txBody>
      <dsp:txXfrm>
        <a:off x="7806268" y="2422853"/>
        <a:ext cx="716102" cy="572960"/>
      </dsp:txXfrm>
    </dsp:sp>
    <dsp:sp modelId="{913DD001-6448-4080-AE0A-09DAE92F04C5}">
      <dsp:nvSpPr>
        <dsp:cNvPr id="0" name=""/>
        <dsp:cNvSpPr/>
      </dsp:nvSpPr>
      <dsp:spPr>
        <a:xfrm>
          <a:off x="8787950" y="1869313"/>
          <a:ext cx="1680039" cy="1680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/>
            <a:t>手工皂</a:t>
          </a:r>
          <a:endParaRPr lang="zh-TW" altLang="en-US" sz="3600" kern="1200" dirty="0"/>
        </a:p>
      </dsp:txBody>
      <dsp:txXfrm>
        <a:off x="9033986" y="2115349"/>
        <a:ext cx="1187967" cy="1187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C7D7F-660F-4D93-8EED-BC4E802CA77D}" type="datetimeFigureOut">
              <a:rPr lang="zh-TW" altLang="en-US" smtClean="0"/>
              <a:pPr/>
              <a:t>2015/1/31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EEDB8-8A2B-4369-A3D5-03DBF4E21DB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558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2C3E4-D057-483E-A155-B2A12A1B25A2}" type="datetimeFigureOut">
              <a:rPr lang="zh-TW" altLang="en-US" smtClean="0"/>
              <a:pPr/>
              <a:t>2015/1/31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57EDC-6AD0-4487-A8B7-F58F9E49AE9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992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3757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3410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6055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7864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569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1658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>
                <a:solidFill>
                  <a:prstClr val="black"/>
                </a:solidFill>
              </a:rPr>
              <a:pPr/>
              <a:t>21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580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>
                <a:solidFill>
                  <a:prstClr val="black"/>
                </a:solidFill>
              </a:rPr>
              <a:pPr/>
              <a:t>22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37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>
                <a:solidFill>
                  <a:prstClr val="black"/>
                </a:solidFill>
              </a:rPr>
              <a:pPr/>
              <a:t>27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000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>
                <a:solidFill>
                  <a:prstClr val="black"/>
                </a:solidFill>
              </a:rPr>
              <a:pPr/>
              <a:t>29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355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放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>
                <a:solidFill>
                  <a:prstClr val="black"/>
                </a:solidFill>
              </a:rPr>
              <a:pPr/>
              <a:t>33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509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>
                <a:solidFill>
                  <a:prstClr val="black"/>
                </a:solidFill>
              </a:rPr>
              <a:pPr/>
              <a:t>34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07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57EDC-6AD0-4487-A8B7-F58F9E49AE97}" type="slidenum">
              <a:rPr lang="zh-TW" altLang="en-US" smtClean="0">
                <a:solidFill>
                  <a:prstClr val="black"/>
                </a:solidFill>
              </a:rPr>
              <a:pPr/>
              <a:t>35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31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391" y="-147222"/>
            <a:ext cx="10984677" cy="701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691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797630"/>
            <a:ext cx="7588332" cy="210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0775" y="0"/>
            <a:ext cx="57531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574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03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6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598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76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8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2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33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55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26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391" y="-147222"/>
            <a:ext cx="10984677" cy="701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481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797630"/>
            <a:ext cx="7588332" cy="210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0775" y="0"/>
            <a:ext cx="57531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84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91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459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84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2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60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43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43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835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49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1/31/2015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28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g"/><Relationship Id="rId5" Type="http://schemas.openxmlformats.org/officeDocument/2006/relationships/image" Target="../media/image68.jpeg"/><Relationship Id="rId10" Type="http://schemas.openxmlformats.org/officeDocument/2006/relationships/image" Target="../media/image73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85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12" Type="http://schemas.openxmlformats.org/officeDocument/2006/relationships/image" Target="../media/image84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jpeg"/><Relationship Id="rId11" Type="http://schemas.openxmlformats.org/officeDocument/2006/relationships/image" Target="../media/image83.jpeg"/><Relationship Id="rId5" Type="http://schemas.openxmlformats.org/officeDocument/2006/relationships/image" Target="../media/image77.jpe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5.jpg"/><Relationship Id="rId4" Type="http://schemas.openxmlformats.org/officeDocument/2006/relationships/image" Target="../media/image10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6000" b="1" dirty="0" smtClean="0"/>
              <a:t>植物精油保養品</a:t>
            </a:r>
            <a:r>
              <a:rPr lang="en-US" altLang="zh-TW" sz="6000" b="1" dirty="0" smtClean="0"/>
              <a:t/>
            </a:r>
            <a:br>
              <a:rPr lang="en-US" altLang="zh-TW" sz="6000" b="1" dirty="0" smtClean="0"/>
            </a:br>
            <a:r>
              <a:rPr lang="zh-TW" altLang="en-US" sz="6000" b="1" dirty="0" smtClean="0"/>
              <a:t>與手工皂調製班</a:t>
            </a:r>
            <a:r>
              <a:rPr lang="zh-TW" altLang="en-US" b="1" dirty="0"/>
              <a:t/>
            </a:r>
            <a:br>
              <a:rPr lang="zh-TW" altLang="en-US" b="1" dirty="0"/>
            </a:br>
            <a:endParaRPr lang="zh-TW" altLang="en-US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400" b="1" dirty="0" smtClean="0"/>
              <a:t>第一</a:t>
            </a:r>
            <a:r>
              <a:rPr lang="zh-TW" altLang="en-US" sz="3400" b="1" dirty="0" smtClean="0"/>
              <a:t>組</a:t>
            </a:r>
            <a:endParaRPr lang="en-US" altLang="zh-TW" sz="3400" b="1" dirty="0" smtClean="0"/>
          </a:p>
          <a:p>
            <a:r>
              <a:rPr lang="zh-TW" altLang="en-US" sz="3400" b="1" dirty="0"/>
              <a:t>上課記錄</a:t>
            </a:r>
            <a:endParaRPr lang="en-US" altLang="zh-TW" sz="3400" b="1" dirty="0" smtClean="0"/>
          </a:p>
        </p:txBody>
      </p:sp>
    </p:spTree>
    <p:extLst>
      <p:ext uri="{BB962C8B-B14F-4D97-AF65-F5344CB8AC3E}">
        <p14:creationId xmlns:p14="http://schemas.microsoft.com/office/powerpoint/2010/main" val="7328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手工皂分類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依製程可約略把</a:t>
            </a:r>
            <a:r>
              <a:rPr lang="zh-TW" altLang="en-US" dirty="0"/>
              <a:t>手工皂分成下列四大類</a:t>
            </a:r>
            <a:r>
              <a:rPr lang="zh-TW" altLang="en-US" dirty="0" smtClean="0"/>
              <a:t>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冷製皂（</a:t>
            </a:r>
            <a:r>
              <a:rPr lang="en-US" altLang="zh-TW" dirty="0" smtClean="0"/>
              <a:t>Cold Process</a:t>
            </a:r>
            <a:r>
              <a:rPr lang="zh-TW" altLang="en-US" dirty="0" smtClean="0"/>
              <a:t>）</a:t>
            </a:r>
          </a:p>
          <a:p>
            <a:pPr lvl="1"/>
            <a:r>
              <a:rPr lang="zh-TW" altLang="en-US" dirty="0" smtClean="0"/>
              <a:t>熱製皂（</a:t>
            </a:r>
            <a:r>
              <a:rPr lang="en-US" altLang="zh-TW" dirty="0" smtClean="0"/>
              <a:t>Hot process</a:t>
            </a:r>
            <a:r>
              <a:rPr lang="zh-TW" altLang="en-US" dirty="0" smtClean="0"/>
              <a:t>）</a:t>
            </a:r>
          </a:p>
          <a:p>
            <a:pPr lvl="1"/>
            <a:r>
              <a:rPr lang="zh-TW" altLang="en-US" dirty="0" smtClean="0"/>
              <a:t>手工研磨皂（</a:t>
            </a:r>
            <a:r>
              <a:rPr lang="en-US" altLang="zh-TW" dirty="0" smtClean="0"/>
              <a:t>Hand Milling or </a:t>
            </a:r>
            <a:r>
              <a:rPr lang="en-US" altLang="zh-TW" dirty="0" err="1" smtClean="0"/>
              <a:t>Rebatching</a:t>
            </a:r>
            <a:r>
              <a:rPr lang="zh-TW" altLang="en-US" dirty="0" smtClean="0"/>
              <a:t>）</a:t>
            </a:r>
          </a:p>
          <a:p>
            <a:pPr lvl="1"/>
            <a:r>
              <a:rPr lang="zh-TW" altLang="en-US" dirty="0" smtClean="0"/>
              <a:t>溶化再製皂（</a:t>
            </a:r>
            <a:r>
              <a:rPr lang="en-US" altLang="zh-TW" dirty="0" smtClean="0"/>
              <a:t>Melt &amp; pour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2919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zh-TW" altLang="en-US" sz="4400" b="1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冷製皂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</a:t>
            </a:r>
            <a:r>
              <a:rPr lang="en-US" altLang="zh-TW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Cold Process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7513122" cy="4525963"/>
          </a:xfrm>
        </p:spPr>
        <p:txBody>
          <a:bodyPr>
            <a:normAutofit lnSpcReduction="10000"/>
          </a:bodyPr>
          <a:lstStyle/>
          <a:p>
            <a:pPr lvl="1"/>
            <a:r>
              <a:rPr lang="zh-TW" altLang="en-US" dirty="0"/>
              <a:t>冷</a:t>
            </a:r>
            <a:r>
              <a:rPr lang="zh-TW" altLang="en-US" dirty="0" smtClean="0"/>
              <a:t>製法是以</a:t>
            </a:r>
            <a:r>
              <a:rPr lang="zh-TW" altLang="en-US" dirty="0"/>
              <a:t>氫氧化鈉混合油脂、水所製作成的</a:t>
            </a:r>
            <a:r>
              <a:rPr lang="zh-TW" altLang="en-US" dirty="0" smtClean="0"/>
              <a:t>皂，也就是</a:t>
            </a:r>
            <a:r>
              <a:rPr lang="zh-TW" altLang="en-US" dirty="0"/>
              <a:t>一般所稱的「冷製皂」或「</a:t>
            </a:r>
            <a:r>
              <a:rPr lang="en-US" altLang="zh-TW" dirty="0"/>
              <a:t>CP</a:t>
            </a:r>
            <a:r>
              <a:rPr lang="zh-TW" altLang="en-US" dirty="0"/>
              <a:t>皂」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1"/>
            <a:r>
              <a:rPr lang="zh-TW" altLang="en-US" dirty="0"/>
              <a:t>可以在混合後加入天然</a:t>
            </a:r>
            <a:r>
              <a:rPr lang="zh-TW" altLang="en-US" dirty="0" smtClean="0"/>
              <a:t>精油</a:t>
            </a:r>
            <a:r>
              <a:rPr lang="zh-TW" altLang="en-US" dirty="0"/>
              <a:t>及其他添加物</a:t>
            </a:r>
            <a:r>
              <a:rPr lang="zh-TW" altLang="en-US" dirty="0" smtClean="0"/>
              <a:t>增加香氣或功效，</a:t>
            </a:r>
            <a:r>
              <a:rPr lang="zh-TW" altLang="en-US" dirty="0"/>
              <a:t>就成了好洗又好聞的手工皂。冷製皂成品至少需</a:t>
            </a:r>
            <a:r>
              <a:rPr lang="zh-TW" altLang="en-US" dirty="0" smtClean="0"/>
              <a:t>放置</a:t>
            </a:r>
            <a:r>
              <a:rPr lang="en-US" altLang="zh-TW" dirty="0" smtClean="0"/>
              <a:t>45</a:t>
            </a:r>
            <a:r>
              <a:rPr lang="zh-TW" altLang="en-US" dirty="0" smtClean="0"/>
              <a:t>天以上</a:t>
            </a:r>
            <a:r>
              <a:rPr lang="zh-TW" altLang="en-US" dirty="0"/>
              <a:t>，等鹼度下降成熟後方能使用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1"/>
            <a:r>
              <a:rPr lang="zh-TW" altLang="en-US" dirty="0"/>
              <a:t>因未經高溫沸煮，所以不會破壞油質</a:t>
            </a:r>
            <a:r>
              <a:rPr lang="zh-TW" altLang="en-US" dirty="0" smtClean="0"/>
              <a:t>，而</a:t>
            </a:r>
            <a:r>
              <a:rPr lang="zh-TW" altLang="en-US" dirty="0"/>
              <a:t>保留了油的天然營養成分，缺點是必須長時間的等待，所添加的精油</a:t>
            </a:r>
            <a:r>
              <a:rPr lang="zh-TW" altLang="en-US" dirty="0" smtClean="0"/>
              <a:t>可能</a:t>
            </a:r>
            <a:r>
              <a:rPr lang="zh-TW" altLang="en-US" dirty="0"/>
              <a:t>因皂化等待的時間而揮發。</a:t>
            </a:r>
          </a:p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8910" y="385614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26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zh-TW" altLang="en-US" sz="4400" b="1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熱製皂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</a:t>
            </a:r>
            <a:r>
              <a:rPr lang="en-US" altLang="zh-TW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Hot process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9888187" cy="4525963"/>
          </a:xfrm>
        </p:spPr>
        <p:txBody>
          <a:bodyPr/>
          <a:lstStyle/>
          <a:p>
            <a:pPr lvl="1"/>
            <a:r>
              <a:rPr lang="zh-TW" altLang="en-US" dirty="0" smtClean="0"/>
              <a:t>以熱</a:t>
            </a:r>
            <a:r>
              <a:rPr lang="zh-TW" altLang="en-US" dirty="0"/>
              <a:t>製法來製作手工皂，完成後的成品稱為「熱製皂」或「</a:t>
            </a:r>
            <a:r>
              <a:rPr lang="en-US" altLang="zh-TW" dirty="0"/>
              <a:t>HP</a:t>
            </a:r>
            <a:r>
              <a:rPr lang="zh-TW" altLang="en-US" dirty="0"/>
              <a:t>」皂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將</a:t>
            </a:r>
            <a:r>
              <a:rPr lang="zh-TW" altLang="en-US" dirty="0"/>
              <a:t>未入模的冷製皂加熱，藉由外加的溫度加速皂化反應速度，所以做好的皂可以立即使用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1"/>
            <a:r>
              <a:rPr lang="zh-TW" altLang="en-US" dirty="0"/>
              <a:t>缺點是有些油不耐高溫，用熱</a:t>
            </a:r>
            <a:r>
              <a:rPr lang="zh-TW" altLang="en-US" dirty="0" smtClean="0"/>
              <a:t>製法製作</a:t>
            </a:r>
            <a:r>
              <a:rPr lang="zh-TW" altLang="en-US" dirty="0"/>
              <a:t>就會破壞油質，而且所做出的皂除非經過高至成型，要不然密度</a:t>
            </a:r>
            <a:r>
              <a:rPr lang="zh-TW" altLang="en-US" dirty="0" smtClean="0"/>
              <a:t>不如冷</a:t>
            </a:r>
            <a:r>
              <a:rPr lang="zh-TW" altLang="en-US" dirty="0"/>
              <a:t>製皂來的高，成皂也</a:t>
            </a:r>
            <a:r>
              <a:rPr lang="zh-TW" altLang="en-US" dirty="0" smtClean="0"/>
              <a:t>就不那麼平整漂亮。</a:t>
            </a:r>
            <a:endParaRPr lang="en-US" altLang="zh-TW" dirty="0" smtClean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9518" y="451689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6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zh-TW" altLang="en-US" sz="4400" b="1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手工研磨皂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</a:t>
            </a:r>
            <a:r>
              <a:rPr lang="en-US" altLang="zh-TW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Hand Milling or </a:t>
            </a:r>
            <a:r>
              <a:rPr lang="en-US" altLang="zh-TW" sz="4400" kern="1200" dirty="0" err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Rebatching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303823" cy="4525963"/>
          </a:xfrm>
        </p:spPr>
        <p:txBody>
          <a:bodyPr/>
          <a:lstStyle/>
          <a:p>
            <a:pPr lvl="1"/>
            <a:r>
              <a:rPr lang="zh-TW" altLang="en-US" dirty="0"/>
              <a:t>如果對冷製皂成品不滿意或想塑成另一種形狀，可以將冷製皂刨絲加熱融化、重新塑模，此種方法做成的皂為「再生皂</a:t>
            </a:r>
            <a:r>
              <a:rPr lang="zh-TW" altLang="en-US" dirty="0" smtClean="0"/>
              <a:t>」。</a:t>
            </a:r>
          </a:p>
          <a:p>
            <a:pPr lvl="1"/>
            <a:r>
              <a:rPr lang="zh-TW" altLang="en-US" dirty="0" smtClean="0"/>
              <a:t>完成</a:t>
            </a:r>
            <a:r>
              <a:rPr lang="zh-TW" altLang="en-US" dirty="0"/>
              <a:t>後需放置晾乾，有時需達三星期以上。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9191" y="3381498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7591" y="2712027"/>
            <a:ext cx="2667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9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zh-TW" altLang="en-US" sz="4400" b="1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溶化再製皂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</a:t>
            </a:r>
            <a:r>
              <a:rPr lang="en-US" altLang="zh-TW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Melt &amp; pour</a:t>
            </a:r>
            <a:r>
              <a:rPr lang="zh-TW" altLang="en-US" sz="44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6859979" cy="4525963"/>
          </a:xfrm>
        </p:spPr>
        <p:txBody>
          <a:bodyPr/>
          <a:lstStyle/>
          <a:p>
            <a:pPr lvl="1"/>
            <a:r>
              <a:rPr lang="zh-TW" altLang="en-US" dirty="0"/>
              <a:t>利用市面上買到的現成「皂基」加熱融化後隨心所欲創作的</a:t>
            </a:r>
            <a:r>
              <a:rPr lang="zh-TW" altLang="en-US" dirty="0" smtClean="0"/>
              <a:t>皂。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皂</a:t>
            </a:r>
            <a:r>
              <a:rPr lang="zh-TW" altLang="en-US" dirty="0"/>
              <a:t>基是已經皂化完成的皂，所以做好的成品當然也可以馬上使用。完成後的成品稱為「融化再製皂」或「</a:t>
            </a:r>
            <a:r>
              <a:rPr lang="en-US" altLang="zh-TW" dirty="0"/>
              <a:t>MP</a:t>
            </a:r>
            <a:r>
              <a:rPr lang="zh-TW" altLang="en-US" dirty="0"/>
              <a:t>皂」。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4646" y="1647701"/>
            <a:ext cx="2492833" cy="332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84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冷製皂製作流程</a:t>
            </a:r>
            <a:endParaRPr lang="zh-TW" altLang="en-US" b="1" dirty="0"/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2977194382"/>
              </p:ext>
            </p:extLst>
          </p:nvPr>
        </p:nvGraphicFramePr>
        <p:xfrm>
          <a:off x="855023" y="-337209"/>
          <a:ext cx="1047403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圓角矩形圖說文字 7"/>
          <p:cNvSpPr/>
          <p:nvPr/>
        </p:nvSpPr>
        <p:spPr>
          <a:xfrm>
            <a:off x="7053943" y="4168241"/>
            <a:ext cx="2731325" cy="730332"/>
          </a:xfrm>
          <a:prstGeom prst="wedgeRoundRectCallout">
            <a:avLst>
              <a:gd name="adj1" fmla="val -28741"/>
              <a:gd name="adj2" fmla="val -18302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皂鹼（氫氧化鈉）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圓角矩形圖說文字 9"/>
          <p:cNvSpPr/>
          <p:nvPr/>
        </p:nvSpPr>
        <p:spPr>
          <a:xfrm>
            <a:off x="3239985" y="4140538"/>
            <a:ext cx="2731325" cy="1011378"/>
          </a:xfrm>
          <a:prstGeom prst="wedgeRoundRectCallout">
            <a:avLst>
              <a:gd name="adj1" fmla="val 4737"/>
              <a:gd name="adj2" fmla="val -14229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冬（常溫水）</a:t>
            </a:r>
            <a:endParaRPr lang="en-US" altLang="zh-TW" sz="24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夏（冰　水）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919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冷製皂製作流程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588325"/>
            <a:ext cx="7608125" cy="4525963"/>
          </a:xfrm>
        </p:spPr>
        <p:txBody>
          <a:bodyPr>
            <a:normAutofit/>
          </a:bodyPr>
          <a:lstStyle/>
          <a:p>
            <a:pPr marL="1314450" lvl="2" indent="-514350">
              <a:buFont typeface="+mj-lt"/>
              <a:buAutoNum type="arabicPeriod"/>
            </a:pPr>
            <a:r>
              <a:rPr lang="zh-TW" altLang="en-US" dirty="0" smtClean="0"/>
              <a:t>油加熱至４０～４５</a:t>
            </a:r>
            <a:r>
              <a:rPr lang="zh-TW" altLang="en-US" baseline="30000" dirty="0" smtClean="0"/>
              <a:t>。</a:t>
            </a:r>
            <a:r>
              <a:rPr lang="zh-TW" altLang="en-US" dirty="0" smtClean="0"/>
              <a:t>Ｃ。</a:t>
            </a:r>
            <a:endParaRPr lang="en-US" altLang="zh-TW" dirty="0" smtClean="0"/>
          </a:p>
          <a:p>
            <a:pPr marL="1314450" lvl="2" indent="-514350">
              <a:buFont typeface="+mj-lt"/>
              <a:buAutoNum type="arabicPeriod"/>
            </a:pPr>
            <a:r>
              <a:rPr lang="zh-TW" altLang="en-US" dirty="0"/>
              <a:t>至</a:t>
            </a:r>
            <a:r>
              <a:rPr lang="zh-TW" altLang="en-US" dirty="0" smtClean="0"/>
              <a:t>空氣流通處，把水倒入鹼中（製作量１０００ｇ以上，改為鹼倒入水中）。待鹼水降溫至５０</a:t>
            </a:r>
            <a:r>
              <a:rPr lang="zh-TW" altLang="en-US" baseline="30000" dirty="0" smtClean="0"/>
              <a:t> 。</a:t>
            </a:r>
            <a:r>
              <a:rPr lang="zh-TW" altLang="en-US" dirty="0" smtClean="0"/>
              <a:t>Ｃ。</a:t>
            </a:r>
            <a:endParaRPr lang="en-US" altLang="zh-TW" dirty="0" smtClean="0"/>
          </a:p>
          <a:p>
            <a:pPr marL="1314450" lvl="2" indent="-514350">
              <a:buFont typeface="+mj-lt"/>
              <a:buAutoNum type="arabicPeriod"/>
            </a:pPr>
            <a:r>
              <a:rPr lang="zh-TW" altLang="en-US" dirty="0" smtClean="0"/>
              <a:t>鹼水倒入至油中，以同方向攪打一個半小時左右，</a:t>
            </a:r>
            <a:endParaRPr lang="en-US" altLang="zh-TW" dirty="0"/>
          </a:p>
          <a:p>
            <a:pPr marL="1314450" lvl="2" indent="-514350">
              <a:buFont typeface="+mj-lt"/>
              <a:buAutoNum type="arabicPeriod"/>
            </a:pPr>
            <a:r>
              <a:rPr lang="zh-TW" altLang="en-US" dirty="0" smtClean="0"/>
              <a:t>過程中，請保持溫燒４０</a:t>
            </a:r>
            <a:r>
              <a:rPr lang="zh-TW" altLang="en-US" baseline="30000" dirty="0" smtClean="0"/>
              <a:t> 。</a:t>
            </a:r>
            <a:r>
              <a:rPr lang="zh-TW" altLang="en-US" dirty="0" smtClean="0"/>
              <a:t>Ｃ以上，等待ｔｒａｃｅ（呈美乃滋狀） 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sz="2600" dirty="0" smtClean="0"/>
              <a:t>　　</a:t>
            </a:r>
            <a:r>
              <a:rPr lang="en-US" altLang="zh-TW" sz="2600" b="1" dirty="0" smtClean="0">
                <a:solidFill>
                  <a:srgbClr val="FF0066"/>
                </a:solidFill>
              </a:rPr>
              <a:t>※</a:t>
            </a:r>
            <a:r>
              <a:rPr lang="zh-TW" altLang="en-US" sz="2600" b="1" dirty="0" smtClean="0">
                <a:solidFill>
                  <a:srgbClr val="FF0066"/>
                </a:solidFill>
              </a:rPr>
              <a:t>請全程戴口罩與手套，以保持安全！</a:t>
            </a:r>
            <a:endParaRPr lang="en-US" altLang="zh-TW" sz="2600" b="1" dirty="0" smtClean="0">
              <a:solidFill>
                <a:srgbClr val="FF0066"/>
              </a:solidFill>
            </a:endParaRPr>
          </a:p>
          <a:p>
            <a:pPr marL="0" indent="0">
              <a:buNone/>
            </a:pPr>
            <a:r>
              <a:rPr lang="zh-TW" altLang="en-US" sz="2600" b="1" dirty="0" smtClean="0">
                <a:solidFill>
                  <a:srgbClr val="FF0066"/>
                </a:solidFill>
              </a:rPr>
              <a:t>　　</a:t>
            </a:r>
            <a:r>
              <a:rPr lang="en-US" altLang="zh-TW" sz="2600" b="1" dirty="0" smtClean="0">
                <a:solidFill>
                  <a:srgbClr val="FF0066"/>
                </a:solidFill>
              </a:rPr>
              <a:t>※</a:t>
            </a:r>
            <a:r>
              <a:rPr lang="zh-TW" altLang="en-US" sz="2600" b="1" dirty="0" smtClean="0">
                <a:solidFill>
                  <a:srgbClr val="FF0066"/>
                </a:solidFill>
              </a:rPr>
              <a:t>工具請使用玻璃與不銹鋼製品。</a:t>
            </a:r>
            <a:endParaRPr lang="zh-TW" altLang="en-US" sz="2600" b="1" dirty="0">
              <a:solidFill>
                <a:srgbClr val="FF0066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1415" y="2008601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3815" y="3751676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圓角矩形圖說文字 4"/>
          <p:cNvSpPr/>
          <p:nvPr/>
        </p:nvSpPr>
        <p:spPr>
          <a:xfrm>
            <a:off x="7612083" y="5427024"/>
            <a:ext cx="1888177" cy="961902"/>
          </a:xfrm>
          <a:prstGeom prst="wedgeRoundRectCallout">
            <a:avLst>
              <a:gd name="adj1" fmla="val 60928"/>
              <a:gd name="adj2" fmla="val -10026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612083" y="5615830"/>
            <a:ext cx="1888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可在上面寫字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不會消失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705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冷製皂製作流程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7988135" cy="4525963"/>
          </a:xfrm>
        </p:spPr>
        <p:txBody>
          <a:bodyPr/>
          <a:lstStyle/>
          <a:p>
            <a:pPr marL="914400" lvl="1" indent="-514350">
              <a:buFont typeface="+mj-lt"/>
              <a:buAutoNum type="arabicPeriod"/>
            </a:pPr>
            <a:r>
              <a:rPr lang="zh-TW" altLang="en-US" dirty="0" smtClean="0"/>
              <a:t>一般</a:t>
            </a:r>
            <a:r>
              <a:rPr lang="zh-TW" altLang="en-US" dirty="0"/>
              <a:t>要調色，或加其它添加物都在此時</a:t>
            </a:r>
            <a:r>
              <a:rPr lang="zh-TW" altLang="en-US" dirty="0" smtClean="0"/>
              <a:t>加入。</a:t>
            </a:r>
            <a:endParaRPr lang="en-US" altLang="zh-TW" dirty="0" smtClean="0"/>
          </a:p>
          <a:p>
            <a:pPr marL="914400" lvl="1" indent="-514350">
              <a:buFont typeface="+mj-lt"/>
              <a:buAutoNum type="arabicPeriod"/>
            </a:pPr>
            <a:r>
              <a:rPr lang="zh-TW" altLang="en-US" dirty="0"/>
              <a:t>手工皂模可使用牛奶</a:t>
            </a:r>
            <a:r>
              <a:rPr lang="zh-TW" altLang="en-US" dirty="0" smtClean="0"/>
              <a:t>盒等</a:t>
            </a:r>
            <a:r>
              <a:rPr lang="zh-TW" altLang="en-US" dirty="0"/>
              <a:t>，可在入模前先塗上一層油脂，會較容易脫模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914400" lvl="1" indent="-514350">
              <a:buFont typeface="+mj-lt"/>
              <a:buAutoNum type="arabicPeriod"/>
            </a:pPr>
            <a:r>
              <a:rPr lang="zh-TW" altLang="en-US" dirty="0" smtClean="0"/>
              <a:t>入模後蓋起來</a:t>
            </a:r>
            <a:r>
              <a:rPr lang="zh-TW" altLang="en-US" dirty="0"/>
              <a:t>封好，並用毛巾</a:t>
            </a:r>
            <a:r>
              <a:rPr lang="zh-TW" altLang="en-US" dirty="0" smtClean="0"/>
              <a:t>包起來放置保溫</a:t>
            </a:r>
            <a:r>
              <a:rPr lang="zh-TW" altLang="en-US" dirty="0"/>
              <a:t>箱</a:t>
            </a:r>
            <a:r>
              <a:rPr lang="zh-TW" altLang="en-US" dirty="0" smtClean="0"/>
              <a:t>保溫，</a:t>
            </a:r>
            <a:r>
              <a:rPr lang="zh-TW" altLang="en-US" dirty="0"/>
              <a:t>放置</a:t>
            </a:r>
            <a:r>
              <a:rPr lang="en-US" altLang="zh-TW" dirty="0"/>
              <a:t>24</a:t>
            </a:r>
            <a:r>
              <a:rPr lang="zh-TW" altLang="en-US" dirty="0"/>
              <a:t>小時左右，最晚不要超過</a:t>
            </a:r>
            <a:r>
              <a:rPr lang="en-US" altLang="zh-TW" dirty="0"/>
              <a:t>36</a:t>
            </a:r>
            <a:r>
              <a:rPr lang="zh-TW" altLang="en-US" dirty="0"/>
              <a:t>小時為</a:t>
            </a:r>
            <a:r>
              <a:rPr lang="zh-TW" altLang="en-US" dirty="0" smtClean="0"/>
              <a:t>佳。</a:t>
            </a:r>
            <a:endParaRPr lang="en-US" altLang="zh-TW" dirty="0" smtClean="0"/>
          </a:p>
          <a:p>
            <a:pPr marL="914400" lvl="1" indent="-514350">
              <a:buFont typeface="+mj-lt"/>
              <a:buAutoNum type="arabicPeriod"/>
            </a:pPr>
            <a:r>
              <a:rPr lang="zh-TW" altLang="en-US" dirty="0"/>
              <a:t>手工皂脫模</a:t>
            </a:r>
            <a:r>
              <a:rPr lang="zh-TW" altLang="en-US" dirty="0" smtClean="0"/>
              <a:t>切塊。</a:t>
            </a:r>
            <a:endParaRPr lang="en-US" altLang="zh-TW" dirty="0" smtClean="0"/>
          </a:p>
          <a:p>
            <a:pPr marL="914400" lvl="1" indent="-514350">
              <a:buFont typeface="+mj-lt"/>
              <a:buAutoNum type="arabicPeriod"/>
            </a:pPr>
            <a:r>
              <a:rPr lang="zh-TW" altLang="en-US" dirty="0" smtClean="0"/>
              <a:t>放置一個月以讓皂</a:t>
            </a:r>
            <a:r>
              <a:rPr lang="zh-TW" altLang="en-US" dirty="0"/>
              <a:t>熟</a:t>
            </a:r>
            <a:r>
              <a:rPr lang="zh-TW" altLang="en-US" dirty="0" smtClean="0"/>
              <a:t>成才能使用。</a:t>
            </a:r>
            <a:endParaRPr lang="en-US" altLang="zh-TW" dirty="0" smtClean="0"/>
          </a:p>
          <a:p>
            <a:pPr marL="914400" lvl="1" indent="-514350">
              <a:buFont typeface="+mj-lt"/>
              <a:buAutoNum type="arabicPeriod"/>
            </a:pPr>
            <a:endParaRPr lang="en-US" altLang="zh-TW" dirty="0" smtClean="0"/>
          </a:p>
          <a:p>
            <a:pPr marL="914400" lvl="1" indent="-514350">
              <a:buFont typeface="+mj-lt"/>
              <a:buAutoNum type="arabicPeriod"/>
            </a:pPr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2381" y="1669040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2856" y="33815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8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SWOT</a:t>
            </a:r>
            <a:r>
              <a:rPr lang="zh-TW" altLang="en-US" b="1" dirty="0"/>
              <a:t>分析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102116"/>
              </p:ext>
            </p:extLst>
          </p:nvPr>
        </p:nvGraphicFramePr>
        <p:xfrm>
          <a:off x="775855" y="1555668"/>
          <a:ext cx="10493830" cy="4895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915"/>
                <a:gridCol w="5246915"/>
              </a:tblGrid>
              <a:tr h="18072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</a:t>
                      </a:r>
                      <a:r>
                        <a:rPr lang="zh-TW" altLang="en-US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Strengths</a:t>
                      </a:r>
                      <a:r>
                        <a:rPr lang="zh-TW" altLang="en-US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altLang="zh-TW" sz="36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優勢</a:t>
                      </a:r>
                      <a:endParaRPr lang="en-US" altLang="zh-TW" sz="36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</a:t>
                      </a:r>
                      <a:r>
                        <a:rPr lang="zh-TW" altLang="en-US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Weaknesses</a:t>
                      </a:r>
                      <a:r>
                        <a:rPr lang="zh-TW" altLang="en-US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altLang="zh-TW" sz="36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6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劣勢</a:t>
                      </a:r>
                      <a:endParaRPr lang="en-US" altLang="zh-TW" sz="36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</a:tr>
              <a:tr h="3088158">
                <a:tc>
                  <a:txBody>
                    <a:bodyPr/>
                    <a:lstStyle/>
                    <a:p>
                      <a:pPr marL="457200" indent="-457200">
                        <a:buFont typeface="Wingdings 3" charset="2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對肌膚無傷害</a:t>
                      </a:r>
                      <a:r>
                        <a:rPr lang="en-US" altLang="zh-TW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含豐富保濕成份</a:t>
                      </a:r>
                      <a:r>
                        <a:rPr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滋潤</a:t>
                      </a:r>
                      <a:r>
                        <a:rPr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對有過敏性肌膚的人是一項很好的選擇。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457200" indent="-457200">
                        <a:buFont typeface="Wingdings 3" charset="2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天然</a:t>
                      </a:r>
                      <a:r>
                        <a:rPr lang="en-US" altLang="zh-TW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天然配方</a:t>
                      </a:r>
                      <a:r>
                        <a:rPr lang="en-US" altLang="zh-TW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製作過程不會汙染環境。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457200" indent="-457200">
                        <a:buFont typeface="Wingdings 3" charset="2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可塑性強</a:t>
                      </a:r>
                      <a:r>
                        <a:rPr lang="en-US" altLang="zh-TW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可做成自己喜歡的形狀。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457200" indent="-457200">
                        <a:buFont typeface="Wingdings 3" charset="2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環保</a:t>
                      </a:r>
                      <a:r>
                        <a:rPr lang="en-US" altLang="zh-TW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對環境比較不會造成污染。</a:t>
                      </a:r>
                    </a:p>
                    <a:p>
                      <a:endParaRPr lang="zh-TW" altLang="en-US" sz="2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成本價格高。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起泡較少因為沒有化學起泡劑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製作過程繁雜</a:t>
                      </a:r>
                      <a:r>
                        <a:rPr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皂化時間長。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保存不易</a:t>
                      </a:r>
                      <a:r>
                        <a:rPr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有效期限不長 。</a:t>
                      </a:r>
                    </a:p>
                    <a:p>
                      <a:endParaRPr lang="zh-TW" altLang="en-US" sz="2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59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SWOT</a:t>
            </a:r>
            <a:r>
              <a:rPr lang="zh-TW" altLang="en-US" b="1" dirty="0"/>
              <a:t>分析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3387642"/>
              </p:ext>
            </p:extLst>
          </p:nvPr>
        </p:nvGraphicFramePr>
        <p:xfrm>
          <a:off x="823356" y="1612076"/>
          <a:ext cx="10576956" cy="468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478"/>
                <a:gridCol w="5288478"/>
              </a:tblGrid>
              <a:tr h="14819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O</a:t>
                      </a:r>
                      <a:r>
                        <a:rPr lang="zh-TW" altLang="en-US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</a:t>
                      </a:r>
                      <a:r>
                        <a:rPr lang="en-US" altLang="zh-TW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Opportunities</a:t>
                      </a:r>
                      <a:r>
                        <a:rPr lang="zh-TW" altLang="en-US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</a:t>
                      </a:r>
                      <a:endParaRPr lang="en-US" altLang="zh-TW" sz="3600" b="1" kern="1200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機會</a:t>
                      </a:r>
                      <a:endParaRPr lang="en-US" altLang="zh-TW" sz="3600" b="1" kern="1200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600" b="1" kern="12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T</a:t>
                      </a:r>
                      <a:r>
                        <a:rPr lang="zh-TW" altLang="en-US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</a:t>
                      </a:r>
                      <a:r>
                        <a:rPr lang="en-US" altLang="zh-TW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Threats</a:t>
                      </a:r>
                      <a:r>
                        <a:rPr lang="zh-TW" altLang="en-US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</a:t>
                      </a:r>
                      <a:endParaRPr lang="en-US" altLang="zh-TW" sz="3600" b="1" kern="1200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600" b="1" kern="1200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威脅</a:t>
                      </a:r>
                      <a:endParaRPr lang="en-US" altLang="zh-TW" sz="3600" b="1" kern="1200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600" b="1" kern="12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</a:tr>
              <a:tr h="2950479"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環保意識高漲</a:t>
                      </a:r>
                      <a:r>
                        <a:rPr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越來越多消費者能夠接受。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天然有機物。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可客製化。</a:t>
                      </a:r>
                    </a:p>
                    <a:p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因價格較高</a:t>
                      </a:r>
                      <a:r>
                        <a:rPr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成本較高。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工廠大量生產之低價皂為其重大威脅。</a:t>
                      </a:r>
                      <a:endParaRPr lang="en-US" altLang="zh-TW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濕紙巾與乾洗液的普及，使得肥皂需求降低。</a:t>
                      </a:r>
                      <a:endParaRPr lang="zh-TW" altLang="en-US" sz="24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0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滋潤酪梨手工皂</a:t>
            </a:r>
            <a:endParaRPr lang="zh-TW" altLang="en-US" b="1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76226"/>
              </p:ext>
            </p:extLst>
          </p:nvPr>
        </p:nvGraphicFramePr>
        <p:xfrm>
          <a:off x="657102" y="1612075"/>
          <a:ext cx="429491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7455"/>
                <a:gridCol w="2147455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椰子油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棕櫚油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１５０ｇ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酪梨油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甜杏仁油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　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小麥胚芽油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　５０ｇ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201214"/>
              </p:ext>
            </p:extLst>
          </p:nvPr>
        </p:nvGraphicFramePr>
        <p:xfrm>
          <a:off x="3751386" y="4230965"/>
          <a:ext cx="8115362" cy="154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428"/>
                <a:gridCol w="6734934"/>
              </a:tblGrid>
              <a:tr h="707769">
                <a:tc>
                  <a:txBody>
                    <a:bodyPr/>
                    <a:lstStyle/>
                    <a:p>
                      <a:r>
                        <a:rPr lang="zh-TW" altLang="en-US" sz="1800" dirty="0" smtClean="0"/>
                        <a:t>ＩＮＳ</a:t>
                      </a:r>
                      <a:endParaRPr lang="en-US" altLang="zh-TW" sz="1800" dirty="0" smtClean="0"/>
                    </a:p>
                    <a:p>
                      <a:r>
                        <a:rPr lang="zh-TW" altLang="en-US" sz="1800" dirty="0" smtClean="0">
                          <a:solidFill>
                            <a:srgbClr val="FFC000"/>
                          </a:solidFill>
                        </a:rPr>
                        <a:t>１５６．２</a:t>
                      </a:r>
                      <a:endParaRPr lang="zh-TW" altLang="en-US" sz="18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（１５０／５００＊２５８）＋（１５０／５００＊１４５）＋</a:t>
                      </a:r>
                      <a:endParaRPr lang="en-US" altLang="zh-TW" sz="1600" dirty="0" smtClean="0"/>
                    </a:p>
                    <a:p>
                      <a:r>
                        <a:rPr lang="zh-TW" altLang="en-US" sz="1600" dirty="0" smtClean="0"/>
                        <a:t>（１００／５００＊９９）＋（５０／５００＊９７）＋（５０／５００＊９９）</a:t>
                      </a:r>
                      <a:endParaRPr lang="zh-TW" altLang="en-US" sz="1600" dirty="0"/>
                    </a:p>
                  </a:txBody>
                  <a:tcPr/>
                </a:tc>
              </a:tr>
              <a:tr h="71759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氫氧化鈉</a:t>
                      </a:r>
                      <a:endParaRPr lang="en-US" altLang="zh-TW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７６．３</a:t>
                      </a:r>
                      <a:endParaRPr lang="zh-TW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（１５０＊０．１９）＋（１５０＊０．１４１）＋（１００＊０．１３３）＋（５０＊０．１３６）＋（５０＊０．１３１）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流程圖: 磁碟 6"/>
          <p:cNvSpPr/>
          <p:nvPr/>
        </p:nvSpPr>
        <p:spPr>
          <a:xfrm>
            <a:off x="5694066" y="1710046"/>
            <a:ext cx="1413163" cy="1603169"/>
          </a:xfrm>
          <a:prstGeom prst="flowChartMagneticDisk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7710739" y="1921080"/>
            <a:ext cx="4199907" cy="1181100"/>
          </a:xfrm>
          <a:prstGeom prst="wedgeRoundRectCallout">
            <a:avLst>
              <a:gd name="adj1" fmla="val -64768"/>
              <a:gd name="adj2" fmla="val 3206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992093" y="2326965"/>
            <a:ext cx="4166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水＝７６．３＊２．６＝１９８</a:t>
            </a:r>
            <a:r>
              <a:rPr lang="en-US" altLang="zh-TW" dirty="0" smtClean="0"/>
              <a:t>.</a:t>
            </a:r>
            <a:r>
              <a:rPr lang="zh-TW" altLang="en-US" dirty="0" smtClean="0"/>
              <a:t>３８　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522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滋潤酪梨手工</a:t>
            </a:r>
            <a:r>
              <a:rPr lang="zh-TW" altLang="en-US" b="1" dirty="0" smtClean="0"/>
              <a:t>皂</a:t>
            </a:r>
            <a:endParaRPr lang="zh-TW" altLang="en-US" sz="3600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1561861"/>
              </p:ext>
            </p:extLst>
          </p:nvPr>
        </p:nvGraphicFramePr>
        <p:xfrm>
          <a:off x="609600" y="1338943"/>
          <a:ext cx="10972800" cy="5067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/>
                <a:gridCol w="2768600"/>
                <a:gridCol w="2743200"/>
                <a:gridCol w="2743200"/>
              </a:tblGrid>
              <a:tr h="16891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891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6891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37" y="1463577"/>
            <a:ext cx="2509522" cy="154686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8200" y="1446561"/>
            <a:ext cx="2562861" cy="156388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85044" y="941528"/>
            <a:ext cx="1610173" cy="258826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401050" y="984559"/>
            <a:ext cx="1577168" cy="253520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53672" y="2635772"/>
            <a:ext cx="1588100" cy="2574645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59439" y="2623741"/>
            <a:ext cx="1612165" cy="257464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128735"/>
            <a:ext cx="2588262" cy="1621608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2816" y="4851304"/>
            <a:ext cx="2604419" cy="1791159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401" y="4839180"/>
            <a:ext cx="2562860" cy="1757563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8198" y="4785462"/>
            <a:ext cx="2574647" cy="1811281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399" y="4811680"/>
            <a:ext cx="2608581" cy="1785063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2540" y="3115547"/>
            <a:ext cx="2564695" cy="163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7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胚芽滋養手工皂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zh-TW" altLang="en-US" sz="1800" b="1" dirty="0" smtClean="0">
              <a:solidFill>
                <a:schemeClr val="lt1"/>
              </a:solidFill>
              <a:latin typeface="+mn-lt"/>
              <a:ea typeface="+mn-ea"/>
            </a:endParaRPr>
          </a:p>
        </p:txBody>
      </p:sp>
      <p:graphicFrame>
        <p:nvGraphicFramePr>
          <p:cNvPr id="6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5406849"/>
              </p:ext>
            </p:extLst>
          </p:nvPr>
        </p:nvGraphicFramePr>
        <p:xfrm>
          <a:off x="657102" y="1612075"/>
          <a:ext cx="4829298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4006"/>
                <a:gridCol w="2485292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原料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椰子油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棕櫚油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５０ｇ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紅棕呂櫚油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小麥胚芽油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荷荷芭油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流程圖: 磁碟 6"/>
          <p:cNvSpPr/>
          <p:nvPr/>
        </p:nvSpPr>
        <p:spPr>
          <a:xfrm>
            <a:off x="6096000" y="1710047"/>
            <a:ext cx="1413163" cy="1603169"/>
          </a:xfrm>
          <a:prstGeom prst="flowChartMagneticDisk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7992093" y="1417638"/>
            <a:ext cx="3590307" cy="1895578"/>
          </a:xfrm>
          <a:prstGeom prst="wedgeRoundRectCallout">
            <a:avLst>
              <a:gd name="adj1" fmla="val -64768"/>
              <a:gd name="adj2" fmla="val 3206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017003"/>
              </p:ext>
            </p:extLst>
          </p:nvPr>
        </p:nvGraphicFramePr>
        <p:xfrm>
          <a:off x="3678051" y="4277858"/>
          <a:ext cx="7749309" cy="1425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8162"/>
                <a:gridCol w="6431147"/>
              </a:tblGrid>
              <a:tr h="707769">
                <a:tc>
                  <a:txBody>
                    <a:bodyPr/>
                    <a:lstStyle/>
                    <a:p>
                      <a:r>
                        <a:rPr lang="zh-TW" altLang="en-US" sz="1800" dirty="0" smtClean="0"/>
                        <a:t>ＩＮＳ</a:t>
                      </a:r>
                    </a:p>
                    <a:p>
                      <a:r>
                        <a:rPr lang="zh-TW" altLang="en-US" sz="1800" dirty="0" smtClean="0">
                          <a:solidFill>
                            <a:schemeClr val="bg1"/>
                          </a:solidFill>
                        </a:rPr>
                        <a:t>１０</a:t>
                      </a:r>
                      <a:r>
                        <a:rPr lang="zh-TW" altLang="en-US" sz="1800" dirty="0" smtClean="0"/>
                        <a:t>１</a:t>
                      </a:r>
                      <a:r>
                        <a:rPr lang="en-US" altLang="zh-TW" sz="180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３</a:t>
                      </a:r>
                      <a:endParaRPr lang="zh-TW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（１００／５００＊２５８）＋（１００／５００＊１４５）＋</a:t>
                      </a:r>
                      <a:endParaRPr lang="en-US" altLang="zh-TW" sz="1600" dirty="0" smtClean="0"/>
                    </a:p>
                    <a:p>
                      <a:r>
                        <a:rPr lang="zh-TW" altLang="en-US" sz="1600" dirty="0" smtClean="0"/>
                        <a:t>（１５０／５００＊５８）＋（１５０／５００＊１１）</a:t>
                      </a:r>
                      <a:endParaRPr lang="zh-TW" altLang="en-US" sz="1600" dirty="0"/>
                    </a:p>
                  </a:txBody>
                  <a:tcPr/>
                </a:tc>
              </a:tr>
              <a:tr h="71759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氫氧化鈉</a:t>
                      </a:r>
                      <a:endParaRPr lang="en-US" altLang="zh-TW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６３</a:t>
                      </a:r>
                      <a:r>
                        <a:rPr lang="en-US" altLang="zh-TW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TW" altLang="en-US" sz="1800" b="1" dirty="0" smtClean="0"/>
                        <a:t> 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</a:rPr>
                        <a:t>１</a:t>
                      </a:r>
                      <a:endParaRPr lang="zh-TW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（１００＊０．１９）＋（１００＊０．１４１）＋（１５０＊０．１３１）＋（１５０＊０．０</a:t>
                      </a:r>
                      <a:r>
                        <a:rPr lang="zh-TW" alt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６</a:t>
                      </a:r>
                      <a:r>
                        <a:rPr lang="zh-TW" altLang="en-US" sz="1600" dirty="0" smtClean="0"/>
                        <a:t>９）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8273763" y="1558890"/>
            <a:ext cx="32140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/>
              <a:t>水＝６３</a:t>
            </a:r>
            <a:r>
              <a:rPr lang="en-US" altLang="zh-TW" dirty="0" smtClean="0"/>
              <a:t>.</a:t>
            </a:r>
            <a:r>
              <a:rPr lang="zh-TW" altLang="en-US" dirty="0" smtClean="0"/>
              <a:t> １ ＊ ２</a:t>
            </a:r>
            <a:r>
              <a:rPr lang="en-US" altLang="zh-TW" dirty="0" smtClean="0"/>
              <a:t>.</a:t>
            </a:r>
            <a:r>
              <a:rPr lang="zh-TW" altLang="en-US" dirty="0" smtClean="0"/>
              <a:t> ２</a:t>
            </a:r>
            <a:r>
              <a:rPr lang="en-US" altLang="zh-TW" dirty="0" smtClean="0"/>
              <a:t>=</a:t>
            </a:r>
            <a:r>
              <a:rPr lang="zh-TW" altLang="en-US" dirty="0" smtClean="0"/>
              <a:t>１３８</a:t>
            </a:r>
            <a:r>
              <a:rPr lang="en-US" altLang="zh-TW" dirty="0" smtClean="0"/>
              <a:t>.</a:t>
            </a:r>
            <a:r>
              <a:rPr lang="zh-TW" altLang="en-US" dirty="0" smtClean="0"/>
              <a:t>８２ｇ</a:t>
            </a:r>
            <a:endParaRPr lang="en-US" altLang="zh-TW" dirty="0" smtClean="0"/>
          </a:p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①１３９　２／３＝９２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.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６ｇ</a:t>
            </a:r>
            <a:endParaRPr lang="en-US" altLang="zh-TW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②添加物１／３＝４６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.3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ｇ</a:t>
            </a:r>
            <a:endParaRPr lang="en-US" altLang="zh-TW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   （胡蘿蔔水）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胚芽滋養手工皂</a:t>
            </a:r>
            <a:endParaRPr lang="zh-TW" altLang="en-US" sz="36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7430647"/>
              </p:ext>
            </p:extLst>
          </p:nvPr>
        </p:nvGraphicFramePr>
        <p:xfrm>
          <a:off x="591671" y="1411941"/>
          <a:ext cx="10972800" cy="5087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158227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58227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92292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圖片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401" y="3113508"/>
            <a:ext cx="2549666" cy="1446627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480772"/>
            <a:ext cx="2579331" cy="144022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000" y="1480772"/>
            <a:ext cx="2676665" cy="1440228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5999" y="1480772"/>
            <a:ext cx="2610382" cy="1440228"/>
          </a:xfrm>
          <a:prstGeom prst="rect">
            <a:avLst/>
          </a:prstGeom>
        </p:spPr>
      </p:pic>
      <p:pic>
        <p:nvPicPr>
          <p:cNvPr id="28" name="圖片 2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3800" y="1517602"/>
            <a:ext cx="2584980" cy="1407266"/>
          </a:xfrm>
          <a:prstGeom prst="rect">
            <a:avLst/>
          </a:prstGeom>
        </p:spPr>
      </p:pic>
      <p:pic>
        <p:nvPicPr>
          <p:cNvPr id="29" name="圖片 2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201" y="3113508"/>
            <a:ext cx="2604730" cy="1446628"/>
          </a:xfrm>
          <a:prstGeom prst="rect">
            <a:avLst/>
          </a:prstGeom>
        </p:spPr>
      </p:pic>
      <p:pic>
        <p:nvPicPr>
          <p:cNvPr id="30" name="圖片 2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7397" y="3113508"/>
            <a:ext cx="2651267" cy="1446628"/>
          </a:xfrm>
          <a:prstGeom prst="rect">
            <a:avLst/>
          </a:prstGeom>
        </p:spPr>
      </p:pic>
      <p:pic>
        <p:nvPicPr>
          <p:cNvPr id="31" name="圖片 3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1" y="3106359"/>
            <a:ext cx="2559579" cy="1453776"/>
          </a:xfrm>
          <a:prstGeom prst="rect">
            <a:avLst/>
          </a:prstGeom>
        </p:spPr>
      </p:pic>
      <p:pic>
        <p:nvPicPr>
          <p:cNvPr id="32" name="圖片 3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4645969"/>
            <a:ext cx="2579331" cy="1610038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397" y="4683333"/>
            <a:ext cx="2549670" cy="1641464"/>
          </a:xfrm>
          <a:prstGeom prst="rect">
            <a:avLst/>
          </a:prstGeom>
        </p:spPr>
      </p:pic>
      <p:pic>
        <p:nvPicPr>
          <p:cNvPr id="34" name="圖片 3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2" y="4741627"/>
            <a:ext cx="2559578" cy="1583170"/>
          </a:xfrm>
          <a:prstGeom prst="rect">
            <a:avLst/>
          </a:prstGeom>
        </p:spPr>
      </p:pic>
      <p:pic>
        <p:nvPicPr>
          <p:cNvPr id="35" name="圖片 3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000" y="4683333"/>
            <a:ext cx="2676664" cy="164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美白滋潤乳液</a:t>
            </a:r>
            <a:endParaRPr lang="zh-TW" altLang="en-US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8324602" y="2093842"/>
            <a:ext cx="2621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zh-TW" altLang="en-US" dirty="0" smtClean="0"/>
              <a:t>　</a:t>
            </a:r>
            <a:endParaRPr lang="zh-TW" altLang="en-US" dirty="0"/>
          </a:p>
        </p:txBody>
      </p:sp>
      <p:graphicFrame>
        <p:nvGraphicFramePr>
          <p:cNvPr id="11" name="內容版面配置區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446092"/>
              </p:ext>
            </p:extLst>
          </p:nvPr>
        </p:nvGraphicFramePr>
        <p:xfrm>
          <a:off x="609600" y="1600200"/>
          <a:ext cx="109728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１、酪梨油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１２ＣＣ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２、乳化劑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３、純水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５５ＣＣ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４、花純露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　　Ａ玫瑰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　　Ｂ橙花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５、抗菌劑（苯氧乙醇）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６、精油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１～２滴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2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美白滋潤乳液</a:t>
            </a:r>
            <a:endParaRPr lang="zh-TW" altLang="en-US" sz="36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130155"/>
              </p:ext>
            </p:extLst>
          </p:nvPr>
        </p:nvGraphicFramePr>
        <p:xfrm>
          <a:off x="1438235" y="1417638"/>
          <a:ext cx="8948562" cy="4847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854"/>
                <a:gridCol w="2982854"/>
                <a:gridCol w="2982854"/>
              </a:tblGrid>
              <a:tr h="1615898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615898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15898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503" y="4772235"/>
            <a:ext cx="2882562" cy="173915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755" y="1583954"/>
            <a:ext cx="2714837" cy="144711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312" y="1567020"/>
            <a:ext cx="2658677" cy="144711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3029" y="1565594"/>
            <a:ext cx="2761685" cy="144853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7934" y="3158806"/>
            <a:ext cx="2715261" cy="141795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312" y="3145439"/>
            <a:ext cx="2658677" cy="146042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7934" y="4772235"/>
            <a:ext cx="2715261" cy="173915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035" y="3158806"/>
            <a:ext cx="2773680" cy="144706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2123" y="4772235"/>
            <a:ext cx="2632452" cy="1739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甜橙護</a:t>
            </a:r>
            <a:r>
              <a:rPr lang="zh-TW" altLang="en-US" b="1" dirty="0"/>
              <a:t>唇膏</a:t>
            </a:r>
            <a:r>
              <a:rPr lang="zh-TW" altLang="en-US" sz="2800" dirty="0"/>
              <a:t>（１</a:t>
            </a:r>
            <a:r>
              <a:rPr lang="zh-TW" altLang="en-US" sz="2800" dirty="0" smtClean="0"/>
              <a:t>０</a:t>
            </a:r>
            <a:r>
              <a:rPr lang="en-US" altLang="zh-TW" sz="2800" dirty="0"/>
              <a:t>g</a:t>
            </a:r>
            <a:r>
              <a:rPr lang="zh-TW" altLang="en-US" sz="2800" dirty="0" smtClean="0"/>
              <a:t>）</a:t>
            </a:r>
            <a:endParaRPr lang="zh-TW" altLang="en-US" sz="2800" dirty="0"/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8687702"/>
              </p:ext>
            </p:extLst>
          </p:nvPr>
        </p:nvGraphicFramePr>
        <p:xfrm>
          <a:off x="609600" y="1600200"/>
          <a:ext cx="6377354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329354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１、凡士林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３ｇ</a:t>
                      </a:r>
                      <a:endParaRPr lang="zh-TW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２、乳油木果脂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２ｇ</a:t>
                      </a:r>
                      <a:endParaRPr lang="zh-TW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３、紫草油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４ｇ</a:t>
                      </a:r>
                      <a:endParaRPr lang="zh-TW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４、精油（甜橙）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２滴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3712" y="3591489"/>
            <a:ext cx="1860060" cy="164640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040" y="3560961"/>
            <a:ext cx="1933004" cy="167451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7187" y="3594247"/>
            <a:ext cx="2189704" cy="164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4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紫雲膏製作</a:t>
            </a:r>
            <a:r>
              <a:rPr lang="zh-TW" altLang="en-US" sz="2800" dirty="0" smtClean="0"/>
              <a:t>（１０ｇ）</a:t>
            </a:r>
            <a:endParaRPr lang="zh-TW" altLang="en-US" sz="2800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graphicFrame>
        <p:nvGraphicFramePr>
          <p:cNvPr id="7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4512118"/>
              </p:ext>
            </p:extLst>
          </p:nvPr>
        </p:nvGraphicFramePr>
        <p:xfrm>
          <a:off x="645457" y="1618130"/>
          <a:ext cx="6178675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9210"/>
                <a:gridCol w="2929465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１、凡士林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２ｇ</a:t>
                      </a:r>
                      <a:endParaRPr lang="zh-TW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２、紫草油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２ｇ</a:t>
                      </a:r>
                      <a:endParaRPr lang="zh-TW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３、麻油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２ｇ</a:t>
                      </a:r>
                      <a:endParaRPr lang="zh-TW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４、浸泡油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４ｇ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69462" y="1668193"/>
            <a:ext cx="1785124" cy="1339526"/>
          </a:xfr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2733" y="3278086"/>
            <a:ext cx="1872503" cy="140509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4478">
            <a:off x="7941355" y="3578931"/>
            <a:ext cx="2182733" cy="163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玻尿酸保濕晚霜</a:t>
            </a:r>
            <a:endParaRPr lang="zh-TW" altLang="en-US" b="1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448178"/>
              </p:ext>
            </p:extLst>
          </p:nvPr>
        </p:nvGraphicFramePr>
        <p:xfrm>
          <a:off x="775855" y="1457696"/>
          <a:ext cx="5767754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7323"/>
                <a:gridCol w="2860431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１、　月見草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６ＣＣ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２、玫瑰果油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６ＣＣ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３、乳化劑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１ＣＣ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４、純水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５ＣＣ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５、玫瑰純露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１５ＣＣ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６、甘菊純露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１０ＣＣ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７、玫瑰凝膠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２</a:t>
                      </a:r>
                      <a:r>
                        <a:rPr lang="en-US" altLang="zh-TW" dirty="0" smtClean="0"/>
                        <a:t>.</a:t>
                      </a:r>
                      <a:r>
                        <a:rPr lang="zh-TW" altLang="en-US" dirty="0" smtClean="0"/>
                        <a:t>５ｇ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　　營養劑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　　</a:t>
                      </a:r>
                      <a:r>
                        <a:rPr lang="en-US" altLang="zh-TW" dirty="0" smtClean="0"/>
                        <a:t>E.G.F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１ＣＣ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８、玻尿酸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３ＣＣ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９、抗菌劑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０</a:t>
                      </a:r>
                      <a:r>
                        <a:rPr lang="en-US" altLang="zh-TW" dirty="0" smtClean="0"/>
                        <a:t>.</a:t>
                      </a:r>
                      <a:r>
                        <a:rPr lang="zh-TW" altLang="en-US" dirty="0" smtClean="0"/>
                        <a:t>５ＣＣ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１０、精油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１～２ＣＣ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3508" y="2138364"/>
            <a:ext cx="1818747" cy="132652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6005" y="2772235"/>
            <a:ext cx="1807836" cy="138530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3507" y="3501857"/>
            <a:ext cx="1818748" cy="137015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8696" y="4186934"/>
            <a:ext cx="1762454" cy="143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液體手工皂製作</a:t>
            </a:r>
            <a:r>
              <a:rPr lang="zh-TW" altLang="en-US" dirty="0" smtClean="0"/>
              <a:t>（皂團）</a:t>
            </a:r>
            <a:endParaRPr lang="zh-TW" altLang="en-US" dirty="0"/>
          </a:p>
        </p:txBody>
      </p:sp>
      <p:graphicFrame>
        <p:nvGraphicFramePr>
          <p:cNvPr id="10" name="內容版面配置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9984818"/>
              </p:ext>
            </p:extLst>
          </p:nvPr>
        </p:nvGraphicFramePr>
        <p:xfrm>
          <a:off x="502756" y="1710049"/>
          <a:ext cx="5218106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8702"/>
                <a:gridCol w="2609404"/>
              </a:tblGrid>
              <a:tr h="375336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80549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橄欖油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80549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椰子油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２１０ｇ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80549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甜杏仁油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１２０ｇ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380549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酪梨油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１２０ｇ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標題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ct val="0"/>
              </a:spcBef>
              <a:defRPr/>
            </a:pPr>
            <a:endParaRPr lang="zh-TW" altLang="en-US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流程圖: 磁碟 5"/>
          <p:cNvSpPr/>
          <p:nvPr/>
        </p:nvSpPr>
        <p:spPr>
          <a:xfrm>
            <a:off x="6139543" y="1710047"/>
            <a:ext cx="1413163" cy="1603169"/>
          </a:xfrm>
          <a:prstGeom prst="flowChartMagneticDisk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8027952" y="1973449"/>
            <a:ext cx="3590307" cy="931115"/>
          </a:xfrm>
          <a:prstGeom prst="wedgeRoundRectCallout">
            <a:avLst>
              <a:gd name="adj1" fmla="val -64768"/>
              <a:gd name="adj2" fmla="val 3206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318041"/>
              </p:ext>
            </p:extLst>
          </p:nvPr>
        </p:nvGraphicFramePr>
        <p:xfrm>
          <a:off x="3065929" y="3986851"/>
          <a:ext cx="8440173" cy="1622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678"/>
                <a:gridCol w="7004495"/>
              </a:tblGrid>
              <a:tr h="707769">
                <a:tc>
                  <a:txBody>
                    <a:bodyPr/>
                    <a:lstStyle/>
                    <a:p>
                      <a:r>
                        <a:rPr lang="zh-TW" altLang="en-US" sz="1800" dirty="0" smtClean="0"/>
                        <a:t>ＩＮＳ</a:t>
                      </a:r>
                    </a:p>
                    <a:p>
                      <a:r>
                        <a:rPr lang="zh-TW" altLang="en-US" sz="1800" dirty="0" smtClean="0">
                          <a:solidFill>
                            <a:schemeClr val="bg1"/>
                          </a:solidFill>
                        </a:rPr>
                        <a:t>１５６</a:t>
                      </a:r>
                      <a:r>
                        <a:rPr lang="en-US" altLang="zh-TW" sz="180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zh-TW" altLang="en-US" sz="1800" dirty="0" smtClean="0">
                          <a:solidFill>
                            <a:schemeClr val="bg1"/>
                          </a:solidFill>
                        </a:rPr>
                        <a:t>７５</a:t>
                      </a:r>
                      <a:endParaRPr lang="zh-TW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（１５０／６００＊１０９）＋（２１０／６００＊２５８）＋</a:t>
                      </a:r>
                      <a:endParaRPr lang="en-US" altLang="zh-TW" sz="1600" dirty="0" smtClean="0"/>
                    </a:p>
                    <a:p>
                      <a:r>
                        <a:rPr lang="zh-TW" altLang="en-US" sz="1600" dirty="0" smtClean="0"/>
                        <a:t>（１２０／６００＊９７）＋（１２０／６００＊９９）</a:t>
                      </a:r>
                      <a:endParaRPr lang="zh-TW" altLang="en-US" sz="1600" dirty="0"/>
                    </a:p>
                  </a:txBody>
                  <a:tcPr/>
                </a:tc>
              </a:tr>
              <a:tr h="8455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鹼量</a:t>
                      </a:r>
                      <a:endParaRPr lang="en-US" altLang="zh-TW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（氫氧化鉀）</a:t>
                      </a:r>
                      <a:endParaRPr lang="en-US" altLang="zh-TW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１３５</a:t>
                      </a:r>
                      <a:r>
                        <a:rPr lang="en-US" altLang="zh-TW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６５</a:t>
                      </a:r>
                      <a:endParaRPr lang="zh-TW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/>
                        <a:t>（１５０＊０．１８７６）＋（２１０＊０．２６６）＋（１２０＊０．１９０４）＋（１２０＊０．０</a:t>
                      </a:r>
                      <a:r>
                        <a:rPr lang="zh-TW" alt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１８６２</a:t>
                      </a:r>
                      <a:r>
                        <a:rPr lang="zh-TW" altLang="en-US" sz="1600" dirty="0" smtClean="0"/>
                        <a:t>）＊（１２９．１９２＊１．０５）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273763" y="2258137"/>
            <a:ext cx="32140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水＝１３５</a:t>
            </a:r>
            <a:r>
              <a:rPr lang="en-US" altLang="zh-TW" dirty="0" smtClean="0">
                <a:solidFill>
                  <a:prstClr val="black"/>
                </a:solidFill>
              </a:rPr>
              <a:t>.</a:t>
            </a:r>
            <a:r>
              <a:rPr lang="zh-TW" altLang="en-US" dirty="0" smtClean="0">
                <a:solidFill>
                  <a:prstClr val="black"/>
                </a:solidFill>
              </a:rPr>
              <a:t>６５＊３</a:t>
            </a:r>
            <a:r>
              <a:rPr lang="en-US" altLang="zh-TW" dirty="0" smtClean="0">
                <a:solidFill>
                  <a:prstClr val="black"/>
                </a:solidFill>
              </a:rPr>
              <a:t>=406.95</a:t>
            </a:r>
          </a:p>
        </p:txBody>
      </p:sp>
    </p:spTree>
    <p:extLst>
      <p:ext uri="{BB962C8B-B14F-4D97-AF65-F5344CB8AC3E}">
        <p14:creationId xmlns:p14="http://schemas.microsoft.com/office/powerpoint/2010/main" val="325480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液體手工皂製作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105958"/>
              </p:ext>
            </p:extLst>
          </p:nvPr>
        </p:nvGraphicFramePr>
        <p:xfrm>
          <a:off x="1988820" y="1600200"/>
          <a:ext cx="7818120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40"/>
                <a:gridCol w="2606040"/>
                <a:gridCol w="2606040"/>
              </a:tblGrid>
              <a:tr h="15621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56210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56210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918" y="4876847"/>
            <a:ext cx="2278142" cy="131821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6300" y="4876847"/>
            <a:ext cx="2400300" cy="131821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468" y="4902329"/>
            <a:ext cx="2457722" cy="130180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0783" y="3345384"/>
            <a:ext cx="2278141" cy="1384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64736" y="2842253"/>
            <a:ext cx="1435950" cy="234009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856" y="3270986"/>
            <a:ext cx="2411858" cy="145928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9829" y="1655005"/>
            <a:ext cx="2340091" cy="1401951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9003" y="1613030"/>
            <a:ext cx="2307711" cy="14859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779568" y="1277254"/>
            <a:ext cx="1420032" cy="22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1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蘆薈手工洗顏皂</a:t>
            </a:r>
            <a:endParaRPr lang="zh-TW" altLang="en-US" b="1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061024"/>
              </p:ext>
            </p:extLst>
          </p:nvPr>
        </p:nvGraphicFramePr>
        <p:xfrm>
          <a:off x="609600" y="1600200"/>
          <a:ext cx="5820697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9613"/>
                <a:gridCol w="2961084"/>
              </a:tblGrid>
              <a:tr h="54102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椰子油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棕櫚樹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荷荷芭油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小麥胚芽油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酪梨油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５０ｇ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479897"/>
              </p:ext>
            </p:extLst>
          </p:nvPr>
        </p:nvGraphicFramePr>
        <p:xfrm>
          <a:off x="6251401" y="3928816"/>
          <a:ext cx="5368413" cy="1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413"/>
              </a:tblGrid>
              <a:tr h="502574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氫氣化鈉＝７９。２５ｇ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502574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水量＝１９８。２ｇ－６６ｇ＝１３２。２ｇ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502574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蘆薈汁＝６６ｇ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98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蘆薈手工洗顏皂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638124"/>
              </p:ext>
            </p:extLst>
          </p:nvPr>
        </p:nvGraphicFramePr>
        <p:xfrm>
          <a:off x="1783080" y="1417638"/>
          <a:ext cx="8321040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80"/>
                <a:gridCol w="2773680"/>
                <a:gridCol w="2773680"/>
              </a:tblGrid>
              <a:tr h="16916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916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6916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4048" y="1530698"/>
            <a:ext cx="2456180" cy="148837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258" y="1523854"/>
            <a:ext cx="2331939" cy="148778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258" y="4887392"/>
            <a:ext cx="2331940" cy="151340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5022" y="4909663"/>
            <a:ext cx="2423175" cy="147699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4048" y="4961859"/>
            <a:ext cx="2456180" cy="143894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043946" y="2790710"/>
            <a:ext cx="1326566" cy="233194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4048" y="3293397"/>
            <a:ext cx="2456180" cy="139414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685022" y="1546079"/>
            <a:ext cx="2423175" cy="1457618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5022" y="3293397"/>
            <a:ext cx="2423175" cy="132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薑味暖暖保濕皂</a:t>
            </a:r>
            <a:endParaRPr lang="zh-TW" altLang="en-US" b="1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939619"/>
              </p:ext>
            </p:extLst>
          </p:nvPr>
        </p:nvGraphicFramePr>
        <p:xfrm>
          <a:off x="609599" y="1600200"/>
          <a:ext cx="5533293" cy="361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5970"/>
                <a:gridCol w="2907323"/>
              </a:tblGrid>
              <a:tr h="60198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椰子油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１５０ｇ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棕櫚油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１７０ｇ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小麥胚芽油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９０ｇ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酪梨油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１６０ｇ</a:t>
                      </a:r>
                      <a:endParaRPr lang="zh-TW" altLang="en-US" sz="2000" dirty="0"/>
                    </a:p>
                  </a:txBody>
                  <a:tcPr/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荷荷巴油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３０ｇ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921411"/>
              </p:ext>
            </p:extLst>
          </p:nvPr>
        </p:nvGraphicFramePr>
        <p:xfrm>
          <a:off x="6430295" y="3215150"/>
          <a:ext cx="4630995" cy="2160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0995"/>
              </a:tblGrid>
              <a:tr h="432182"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</a:rPr>
                        <a:t>ＩＮＳ＝１４１</a:t>
                      </a:r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2182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ＮａｏＨ＝８８</a:t>
                      </a:r>
                      <a:endParaRPr lang="zh-TW" altLang="en-US" sz="2000" dirty="0"/>
                    </a:p>
                  </a:txBody>
                  <a:tcPr/>
                </a:tc>
              </a:tr>
              <a:tr h="432182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Ｈ２Ｏ＝２。３倍</a:t>
                      </a:r>
                      <a:endParaRPr lang="zh-TW" altLang="en-US" sz="2000" dirty="0"/>
                    </a:p>
                  </a:txBody>
                  <a:tcPr/>
                </a:tc>
              </a:tr>
              <a:tr h="432182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２００＝１４０融鹼　　６０（黑糖水）</a:t>
                      </a:r>
                      <a:endParaRPr lang="zh-TW" altLang="en-US" sz="2000" dirty="0"/>
                    </a:p>
                  </a:txBody>
                  <a:tcPr/>
                </a:tc>
              </a:tr>
              <a:tr h="432182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水：糖＝３：１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67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薑味暖暖保濕</a:t>
            </a:r>
            <a:r>
              <a:rPr lang="zh-TW" altLang="en-US" b="1" dirty="0" smtClean="0"/>
              <a:t>皂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876122"/>
              </p:ext>
            </p:extLst>
          </p:nvPr>
        </p:nvGraphicFramePr>
        <p:xfrm>
          <a:off x="609600" y="1600200"/>
          <a:ext cx="109728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16764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764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67640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1772120"/>
            <a:ext cx="2516225" cy="149062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1779630"/>
            <a:ext cx="2476500" cy="147156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874" y="1779630"/>
            <a:ext cx="2516222" cy="148311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384394" y="1214138"/>
            <a:ext cx="1424903" cy="252914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5743" y="3421744"/>
            <a:ext cx="2490357" cy="1524327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72339" y="2939606"/>
            <a:ext cx="1530124" cy="248280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258" y="3415946"/>
            <a:ext cx="2529162" cy="1482735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37" y="5110090"/>
            <a:ext cx="2504263" cy="150922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845" y="5051885"/>
            <a:ext cx="2581043" cy="1567425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0" y="5110090"/>
            <a:ext cx="2504254" cy="1509220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258" y="5110090"/>
            <a:ext cx="2515293" cy="1485828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9736" y="3415948"/>
            <a:ext cx="2502360" cy="148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7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植物油卸妝乳</a:t>
            </a:r>
            <a:endParaRPr lang="zh-TW" altLang="en-US" b="1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mtClean="0">
                <a:solidFill>
                  <a:prstClr val="black"/>
                </a:solidFill>
              </a:rPr>
              <a:t>植物油卸妝乳</a:t>
            </a:r>
            <a:r>
              <a:rPr lang="zh-TW" altLang="en-US" sz="2800" smtClean="0">
                <a:solidFill>
                  <a:prstClr val="black"/>
                </a:solidFill>
              </a:rPr>
              <a:t>（１００ｍｌ）</a:t>
            </a:r>
            <a:endParaRPr lang="zh-TW" altLang="en-US" sz="2800" dirty="0">
              <a:solidFill>
                <a:prstClr val="black"/>
              </a:solidFill>
            </a:endParaRPr>
          </a:p>
        </p:txBody>
      </p:sp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561518"/>
              </p:ext>
            </p:extLst>
          </p:nvPr>
        </p:nvGraphicFramePr>
        <p:xfrm>
          <a:off x="740225" y="1417638"/>
          <a:ext cx="5562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１、甜杏仁油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２、酪梨油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３、乳化劑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２ＣＣ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４、純水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６１ＣＣ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５、橙花純露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６、抗菌劑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７、精油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１～２滴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254" y="2382417"/>
            <a:ext cx="2202394" cy="165404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83" y="4127395"/>
            <a:ext cx="2214765" cy="166333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781" y="2654710"/>
            <a:ext cx="2169769" cy="160233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781" y="4341150"/>
            <a:ext cx="2214765" cy="16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174049"/>
              </p:ext>
            </p:extLst>
          </p:nvPr>
        </p:nvGraphicFramePr>
        <p:xfrm>
          <a:off x="799600" y="1417638"/>
          <a:ext cx="553974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820"/>
                <a:gridCol w="2788920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１、玫瑰花純露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２、天竺葵純露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３、洋甘菊純露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５ＣＣ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４、玫瑰凝膠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５ＣＣ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５、純水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１４ＣＣ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６、抗菌劑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７、精油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１～２滴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玫瑰美白精華水露</a:t>
            </a:r>
            <a:endParaRPr lang="zh-TW" altLang="en-US" b="1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mtClean="0">
                <a:solidFill>
                  <a:prstClr val="black"/>
                </a:solidFill>
              </a:rPr>
              <a:t>玫瑰美白精華水露</a:t>
            </a:r>
            <a:r>
              <a:rPr lang="zh-TW" altLang="en-US" sz="2800" smtClean="0">
                <a:solidFill>
                  <a:prstClr val="black"/>
                </a:solidFill>
              </a:rPr>
              <a:t>（５０ｍｌ）</a:t>
            </a:r>
            <a:endParaRPr lang="zh-TW" altLang="en-US" sz="2800" dirty="0">
              <a:solidFill>
                <a:prstClr val="black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1539" y="1644459"/>
            <a:ext cx="1933490" cy="140131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7164" y="3113496"/>
            <a:ext cx="1940161" cy="132919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8049" y="3110136"/>
            <a:ext cx="1933490" cy="132919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378" y="4515565"/>
            <a:ext cx="1940161" cy="132919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960" y="4531746"/>
            <a:ext cx="1933490" cy="128842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8049" y="1634464"/>
            <a:ext cx="1879196" cy="141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3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膠原蛋白除皺美白日霜</a:t>
            </a:r>
            <a:r>
              <a:rPr lang="zh-TW" altLang="en-US" sz="2800" dirty="0" smtClean="0"/>
              <a:t>（５０ｍｌ）</a:t>
            </a:r>
            <a:endParaRPr lang="zh-TW" altLang="en-US" sz="2800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prstClr val="black"/>
                </a:solidFill>
              </a:rPr>
              <a:t>膠原蛋白除皺美白日霜</a:t>
            </a:r>
            <a:r>
              <a:rPr lang="zh-TW" altLang="en-US" sz="2800" dirty="0" smtClean="0">
                <a:solidFill>
                  <a:prstClr val="black"/>
                </a:solidFill>
              </a:rPr>
              <a:t>（５０ｍｌ）</a:t>
            </a:r>
            <a:endParaRPr lang="zh-TW" altLang="en-US" sz="2800" dirty="0">
              <a:solidFill>
                <a:prstClr val="black"/>
              </a:solidFill>
            </a:endParaRPr>
          </a:p>
        </p:txBody>
      </p:sp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905169"/>
              </p:ext>
            </p:extLst>
          </p:nvPr>
        </p:nvGraphicFramePr>
        <p:xfrm>
          <a:off x="819396" y="1417638"/>
          <a:ext cx="8704614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2307"/>
                <a:gridCol w="4352307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１、月見草油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２、荷荷芭油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３、乳化劑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１</a:t>
                      </a:r>
                      <a:r>
                        <a:rPr lang="en-US" altLang="zh-TW" sz="200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５ＣＣ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４、純水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１１</a:t>
                      </a:r>
                      <a:r>
                        <a:rPr lang="en-US" altLang="zh-TW" sz="200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５ＣＣ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５、玫瑰花純露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６、甘菊花純露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７、營養劑（膠原蛋白）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８、玻尿酸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９、抗菌劑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１０、精油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１～２滴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63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/>
              <a:t>膠原蛋白除皺美</a:t>
            </a:r>
            <a:r>
              <a:rPr lang="zh-TW" altLang="en-US" b="1" dirty="0" smtClean="0"/>
              <a:t>白日霜</a:t>
            </a:r>
            <a:r>
              <a:rPr lang="zh-TW" altLang="en-US" sz="3100" dirty="0"/>
              <a:t>（５０ｍｌ）</a:t>
            </a:r>
            <a:r>
              <a:rPr lang="zh-TW" altLang="en-US" sz="6000" dirty="0"/>
              <a:t/>
            </a:r>
            <a:br>
              <a:rPr lang="zh-TW" altLang="en-US" sz="6000" dirty="0"/>
            </a:br>
            <a:endParaRPr lang="zh-TW" altLang="en-US" dirty="0"/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293984"/>
              </p:ext>
            </p:extLst>
          </p:nvPr>
        </p:nvGraphicFramePr>
        <p:xfrm>
          <a:off x="2126303" y="1526560"/>
          <a:ext cx="7834044" cy="4238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348"/>
                <a:gridCol w="2611348"/>
                <a:gridCol w="2611348"/>
              </a:tblGrid>
              <a:tr h="211922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19229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圖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71413" y="1558367"/>
            <a:ext cx="2480146" cy="186105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3266" y="1558367"/>
            <a:ext cx="2403670" cy="186105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6153" y="1559845"/>
            <a:ext cx="2384275" cy="190647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414" y="3773906"/>
            <a:ext cx="2480146" cy="186105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3266" y="3773907"/>
            <a:ext cx="2480146" cy="1861059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6153" y="3699636"/>
            <a:ext cx="2384275" cy="19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2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膠原蛋白除皺美白眼霜</a:t>
            </a:r>
            <a:r>
              <a:rPr lang="zh-TW" altLang="en-US" sz="2800" dirty="0" smtClean="0"/>
              <a:t>（３５ｍｌ）</a:t>
            </a:r>
            <a:endParaRPr lang="zh-TW" altLang="en-US" sz="2800" dirty="0"/>
          </a:p>
        </p:txBody>
      </p:sp>
      <p:graphicFrame>
        <p:nvGraphicFramePr>
          <p:cNvPr id="4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051652"/>
              </p:ext>
            </p:extLst>
          </p:nvPr>
        </p:nvGraphicFramePr>
        <p:xfrm>
          <a:off x="771896" y="1600200"/>
          <a:ext cx="8098972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9486"/>
                <a:gridCol w="4049486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１、月見草油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２、玫瑰果油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３ＣＣ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３、乳化劑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１ＣＣ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４、純水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２ＣＣ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５、玫瑰花純露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６、薰衣草純露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７、玫瑰天竺葵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５ＣＣ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８、營養劑（六胜肽）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２ＣＣ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８、玻尿酸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９、抗菌劑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１ＣＣ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１０、精油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１～２滴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7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膠原蛋白除皺美白眼</a:t>
            </a:r>
            <a:r>
              <a:rPr lang="zh-TW" altLang="en-US" b="1" dirty="0" smtClean="0"/>
              <a:t>霜</a:t>
            </a:r>
            <a:r>
              <a:rPr lang="zh-TW" altLang="en-US" sz="2800" dirty="0"/>
              <a:t>（３５ｍｌ）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076058"/>
              </p:ext>
            </p:extLst>
          </p:nvPr>
        </p:nvGraphicFramePr>
        <p:xfrm>
          <a:off x="2925927" y="1746056"/>
          <a:ext cx="6311554" cy="4162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5777"/>
                <a:gridCol w="3155777"/>
              </a:tblGrid>
              <a:tr h="208103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208103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588" y="3865840"/>
            <a:ext cx="2822985" cy="187816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2824" y="3865840"/>
            <a:ext cx="2794163" cy="187816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2825" y="1751859"/>
            <a:ext cx="2794164" cy="188199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368" y="1751859"/>
            <a:ext cx="2725204" cy="188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舒壓放鬆能量精油</a:t>
            </a:r>
            <a:r>
              <a:rPr lang="zh-TW" altLang="en-US" sz="2800" dirty="0" smtClean="0"/>
              <a:t>（１０ｍｌ）</a:t>
            </a:r>
            <a:endParaRPr lang="zh-TW" altLang="en-US" sz="2800" dirty="0"/>
          </a:p>
        </p:txBody>
      </p:sp>
      <p:graphicFrame>
        <p:nvGraphicFramePr>
          <p:cNvPr id="4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5738676"/>
              </p:ext>
            </p:extLst>
          </p:nvPr>
        </p:nvGraphicFramePr>
        <p:xfrm>
          <a:off x="775849" y="1600200"/>
          <a:ext cx="5251939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019"/>
                <a:gridCol w="2681920"/>
              </a:tblGrid>
              <a:tr h="394855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甜杏仁油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9ML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薄荷精油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尤加利精油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薰衣草精油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薄荷晶片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0.2g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95%</a:t>
                      </a:r>
                      <a:r>
                        <a:rPr lang="zh-TW" altLang="en-US" sz="2000" dirty="0" smtClean="0"/>
                        <a:t>酒精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1ML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0430" y="1824052"/>
            <a:ext cx="2159004" cy="154332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4203" y="2405711"/>
            <a:ext cx="2153772" cy="154332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0430" y="3453799"/>
            <a:ext cx="2121514" cy="158951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2534" y="4034177"/>
            <a:ext cx="2153772" cy="162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9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25211"/>
            <a:ext cx="10972800" cy="1143000"/>
          </a:xfrm>
        </p:spPr>
        <p:txBody>
          <a:bodyPr/>
          <a:lstStyle/>
          <a:p>
            <a:r>
              <a:rPr lang="zh-TW" altLang="en-US" b="1" dirty="0" smtClean="0"/>
              <a:t>植物複方美白除皺按摩精油</a:t>
            </a:r>
            <a:r>
              <a:rPr lang="zh-TW" altLang="en-US" sz="2800" dirty="0" smtClean="0"/>
              <a:t>（１０ｍｌ）</a:t>
            </a:r>
            <a:endParaRPr lang="zh-TW" altLang="en-US" sz="2800" dirty="0"/>
          </a:p>
        </p:txBody>
      </p:sp>
      <p:graphicFrame>
        <p:nvGraphicFramePr>
          <p:cNvPr id="4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0602179"/>
              </p:ext>
            </p:extLst>
          </p:nvPr>
        </p:nvGraphicFramePr>
        <p:xfrm>
          <a:off x="749434" y="1645920"/>
          <a:ext cx="484094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754"/>
                <a:gridCol w="2492187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玫瑰果油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5ml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月見草油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5ml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玫瑰精油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快樂鼠尾草精油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洋甘菊精油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甜橙精油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檸檬精油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3503" y="1645624"/>
            <a:ext cx="2334426" cy="175171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9169" y="2374411"/>
            <a:ext cx="2319411" cy="158566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093" y="4024036"/>
            <a:ext cx="2248889" cy="168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排毒代謝複方</a:t>
            </a:r>
            <a:r>
              <a:rPr lang="zh-TW" altLang="en-US" b="1" dirty="0"/>
              <a:t>精油</a:t>
            </a:r>
            <a:r>
              <a:rPr lang="zh-TW" altLang="en-US" sz="2800" dirty="0"/>
              <a:t>（１０ｍｌ）</a:t>
            </a:r>
          </a:p>
        </p:txBody>
      </p:sp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8577790"/>
              </p:ext>
            </p:extLst>
          </p:nvPr>
        </p:nvGraphicFramePr>
        <p:xfrm>
          <a:off x="763978" y="1587264"/>
          <a:ext cx="4840941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754"/>
                <a:gridCol w="2492187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材料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單位</a:t>
                      </a:r>
                      <a:endParaRPr lang="zh-TW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荷荷芭油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5ml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小麥胚芽油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5ml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茴香精油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天竺葵精油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拂手柑精油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薑精油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滴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835" y="1604168"/>
            <a:ext cx="1710870" cy="128184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8705" y="2455968"/>
            <a:ext cx="1803523" cy="135126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2228" y="1604168"/>
            <a:ext cx="1769919" cy="132608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0538" y="3563449"/>
            <a:ext cx="1708167" cy="135626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2228" y="3557907"/>
            <a:ext cx="1772621" cy="136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7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zh-TW" altLang="en-US" sz="7200" dirty="0" smtClean="0"/>
              <a:t>感謝</a:t>
            </a:r>
            <a:r>
              <a:rPr lang="zh-TW" altLang="en-US" sz="7200" dirty="0"/>
              <a:t>大家！</a:t>
            </a:r>
          </a:p>
        </p:txBody>
      </p:sp>
    </p:spTree>
    <p:extLst>
      <p:ext uri="{BB962C8B-B14F-4D97-AF65-F5344CB8AC3E}">
        <p14:creationId xmlns:p14="http://schemas.microsoft.com/office/powerpoint/2010/main" val="903428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1638</Words>
  <Application>Microsoft Office PowerPoint</Application>
  <PresentationFormat>自訂</PresentationFormat>
  <Paragraphs>394</Paragraphs>
  <Slides>36</Slides>
  <Notes>13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36</vt:i4>
      </vt:variant>
    </vt:vector>
  </HeadingPairs>
  <TitlesOfParts>
    <vt:vector size="38" baseType="lpstr">
      <vt:lpstr>Office 佈景主題</vt:lpstr>
      <vt:lpstr>1_Office 佈景主題</vt:lpstr>
      <vt:lpstr>植物精油保養品 與手工皂調製班 </vt:lpstr>
      <vt:lpstr>手工皂分類</vt:lpstr>
      <vt:lpstr>冷製皂（Cold Process）</vt:lpstr>
      <vt:lpstr>熱製皂（Hot process）</vt:lpstr>
      <vt:lpstr>手工研磨皂（Hand Milling or Rebatching）</vt:lpstr>
      <vt:lpstr>溶化再製皂（Melt &amp; pour）</vt:lpstr>
      <vt:lpstr>冷製皂製作流程</vt:lpstr>
      <vt:lpstr>冷製皂製作流程</vt:lpstr>
      <vt:lpstr>冷製皂製作流程</vt:lpstr>
      <vt:lpstr>SWOT分析</vt:lpstr>
      <vt:lpstr>SWOT分析</vt:lpstr>
      <vt:lpstr>滋潤酪梨手工皂</vt:lpstr>
      <vt:lpstr>滋潤酪梨手工皂</vt:lpstr>
      <vt:lpstr>胚芽滋養手工皂</vt:lpstr>
      <vt:lpstr>胚芽滋養手工皂</vt:lpstr>
      <vt:lpstr>美白滋潤乳液</vt:lpstr>
      <vt:lpstr>美白滋潤乳液</vt:lpstr>
      <vt:lpstr>甜橙護唇膏（１０g）</vt:lpstr>
      <vt:lpstr>紫雲膏製作（１０ｇ）</vt:lpstr>
      <vt:lpstr>玻尿酸保濕晚霜</vt:lpstr>
      <vt:lpstr>液體手工皂製作（皂團）</vt:lpstr>
      <vt:lpstr>液體手工皂製作</vt:lpstr>
      <vt:lpstr>蘆薈手工洗顏皂</vt:lpstr>
      <vt:lpstr>蘆薈手工洗顏皂</vt:lpstr>
      <vt:lpstr>薑味暖暖保濕皂</vt:lpstr>
      <vt:lpstr>薑味暖暖保濕皂</vt:lpstr>
      <vt:lpstr>植物油卸妝乳</vt:lpstr>
      <vt:lpstr>玫瑰美白精華水露</vt:lpstr>
      <vt:lpstr>膠原蛋白除皺美白日霜（５０ｍｌ）</vt:lpstr>
      <vt:lpstr>膠原蛋白除皺美白日霜（５０ｍｌ） </vt:lpstr>
      <vt:lpstr>膠原蛋白除皺美白眼霜（３５ｍｌ）</vt:lpstr>
      <vt:lpstr>膠原蛋白除皺美白眼霜（３５ｍｌ）</vt:lpstr>
      <vt:lpstr>舒壓放鬆能量精油（１０ｍｌ）</vt:lpstr>
      <vt:lpstr>植物複方美白除皺按摩精油（１０ｍｌ）</vt:lpstr>
      <vt:lpstr>排毒代謝複方精油（１０ｍｌ）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皂福手作工坊</dc:title>
  <dc:creator>系整人員02</dc:creator>
  <cp:lastModifiedBy>Test User</cp:lastModifiedBy>
  <cp:revision>206</cp:revision>
  <dcterms:created xsi:type="dcterms:W3CDTF">2014-11-24T13:43:54Z</dcterms:created>
  <dcterms:modified xsi:type="dcterms:W3CDTF">2015-01-31T12:12:59Z</dcterms:modified>
</cp:coreProperties>
</file>